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342" r:id="rId5"/>
    <p:sldId id="393" r:id="rId6"/>
    <p:sldId id="359" r:id="rId7"/>
    <p:sldId id="375" r:id="rId8"/>
    <p:sldId id="376" r:id="rId9"/>
    <p:sldId id="374" r:id="rId10"/>
    <p:sldId id="365" r:id="rId11"/>
    <p:sldId id="377" r:id="rId12"/>
    <p:sldId id="386" r:id="rId13"/>
    <p:sldId id="387" r:id="rId14"/>
    <p:sldId id="378" r:id="rId15"/>
    <p:sldId id="382" r:id="rId16"/>
    <p:sldId id="380" r:id="rId17"/>
    <p:sldId id="383" r:id="rId18"/>
    <p:sldId id="373" r:id="rId19"/>
    <p:sldId id="384" r:id="rId20"/>
    <p:sldId id="385" r:id="rId21"/>
    <p:sldId id="389" r:id="rId22"/>
    <p:sldId id="388" r:id="rId23"/>
    <p:sldId id="403" r:id="rId24"/>
    <p:sldId id="390" r:id="rId25"/>
    <p:sldId id="392" r:id="rId26"/>
    <p:sldId id="391" r:id="rId27"/>
    <p:sldId id="395" r:id="rId28"/>
    <p:sldId id="394" r:id="rId29"/>
    <p:sldId id="399" r:id="rId30"/>
    <p:sldId id="400" r:id="rId31"/>
    <p:sldId id="398" r:id="rId32"/>
    <p:sldId id="37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3FBFE"/>
    <a:srgbClr val="000000"/>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F8854-1E9C-AFCE-3308-08FB6A605BD4}" v="12" dt="2024-04-23T18:09:59.600"/>
    <p1510:client id="{AABC4ACB-D1A6-45DF-88AD-1C95324165E3}" v="490" dt="2024-04-23T15:03:01.137"/>
  </p1510:revLst>
</p1510:revInfo>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3" autoAdjust="0"/>
    <p:restoredTop sz="95388" autoAdjust="0"/>
  </p:normalViewPr>
  <p:slideViewPr>
    <p:cSldViewPr snapToGrid="0" snapToObjects="1" showGuides="1">
      <p:cViewPr varScale="1">
        <p:scale>
          <a:sx n="81" d="100"/>
          <a:sy n="81" d="100"/>
        </p:scale>
        <p:origin x="533"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4/23/2024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421334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974127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2304192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3985986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8392136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dirty="0"/>
              <a:t>Click icon to add picture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dirty="0"/>
              <a:t>Click icon to add table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dirty="0"/>
              <a:t>Click icon to add table</a:t>
            </a:r>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dirty="0"/>
              <a:t>Click to edit Master title style</a:t>
            </a:r>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dirty="0"/>
              <a:t>Click icon to add picture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dirty="0"/>
              <a:t>Click to edit Master title style</a:t>
            </a:r>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928687" y="280987"/>
            <a:ext cx="10334624" cy="3144204"/>
          </a:xfrm>
        </p:spPr>
        <p:txBody>
          <a:bodyPr anchor="b"/>
          <a:lstStyle/>
          <a:p>
            <a:r>
              <a:rPr lang="en-US" sz="4400" dirty="0">
                <a:cs typeface="Biome"/>
              </a:rPr>
              <a:t>Low-cost smart footwear for remote gait monitoring of incomplete spinal cord injured patients</a:t>
            </a:r>
            <a:endParaRPr lang="en-US" sz="4400" dirty="0"/>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432503"/>
            <a:ext cx="12191997" cy="2577772"/>
          </a:xfrm>
        </p:spPr>
        <p:txBody>
          <a:bodyPr vert="horz" lIns="91440" tIns="45720" rIns="91440" bIns="45720" rtlCol="0" anchor="t">
            <a:noAutofit/>
          </a:bodyPr>
          <a:lstStyle/>
          <a:p>
            <a:r>
              <a:rPr lang="en-US" sz="1800">
                <a:ea typeface="+mj-lt"/>
                <a:cs typeface="+mj-lt"/>
              </a:rPr>
              <a:t>GUIDED BY </a:t>
            </a:r>
            <a:endParaRPr lang="en-US" sz="1800" dirty="0"/>
          </a:p>
          <a:p>
            <a:endParaRPr lang="en-US" sz="1800" dirty="0"/>
          </a:p>
          <a:p>
            <a:r>
              <a:rPr lang="en-US" sz="1800" dirty="0">
                <a:ea typeface="+mj-lt"/>
                <a:cs typeface="+mj-lt"/>
              </a:rPr>
              <a:t>DR. MUTHULAKSHMI S, ASSOCIATE PROFESSOR GRADE 2</a:t>
            </a:r>
            <a:endParaRPr lang="en-US" sz="1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6C9D-E42C-5E6D-00D8-5CFB80A4E29C}"/>
              </a:ext>
            </a:extLst>
          </p:cNvPr>
          <p:cNvSpPr>
            <a:spLocks noGrp="1"/>
          </p:cNvSpPr>
          <p:nvPr>
            <p:ph type="title"/>
          </p:nvPr>
        </p:nvSpPr>
        <p:spPr>
          <a:xfrm>
            <a:off x="2932448" y="264160"/>
            <a:ext cx="6327105" cy="1433255"/>
          </a:xfrm>
        </p:spPr>
        <p:txBody>
          <a:bodyPr/>
          <a:lstStyle/>
          <a:p>
            <a:r>
              <a:rPr lang="en-US" dirty="0">
                <a:ea typeface="+mj-lt"/>
                <a:cs typeface="+mj-lt"/>
              </a:rPr>
              <a:t>Formulas</a:t>
            </a:r>
            <a:endParaRPr lang="en-US" dirty="0"/>
          </a:p>
        </p:txBody>
      </p:sp>
      <p:sp>
        <p:nvSpPr>
          <p:cNvPr id="3" name="Subtitle 2">
            <a:extLst>
              <a:ext uri="{FF2B5EF4-FFF2-40B4-BE49-F238E27FC236}">
                <a16:creationId xmlns:a16="http://schemas.microsoft.com/office/drawing/2014/main" id="{5CE79998-4F92-8A85-BB0C-4E33938FC432}"/>
              </a:ext>
            </a:extLst>
          </p:cNvPr>
          <p:cNvSpPr>
            <a:spLocks noGrp="1"/>
          </p:cNvSpPr>
          <p:nvPr>
            <p:ph type="subTitle" idx="1"/>
          </p:nvPr>
        </p:nvSpPr>
        <p:spPr>
          <a:xfrm>
            <a:off x="1018754" y="1938074"/>
            <a:ext cx="10158271" cy="4677832"/>
          </a:xfrm>
        </p:spPr>
        <p:txBody>
          <a:bodyPr vert="horz" lIns="91440" tIns="45720" rIns="91440" bIns="45720" rtlCol="0" anchor="t">
            <a:noAutofit/>
          </a:bodyPr>
          <a:lstStyle/>
          <a:p>
            <a:pPr algn="l"/>
            <a:r>
              <a:rPr lang="en-US" dirty="0">
                <a:latin typeface="Arial"/>
                <a:cs typeface="Arial"/>
              </a:rPr>
              <a:t>•</a:t>
            </a:r>
            <a:r>
              <a:rPr lang="en-US" dirty="0">
                <a:solidFill>
                  <a:schemeClr val="accent3"/>
                </a:solidFill>
                <a:latin typeface="Arial"/>
                <a:cs typeface="Arial"/>
              </a:rPr>
              <a:t>Stride length</a:t>
            </a:r>
            <a:r>
              <a:rPr lang="en-US" dirty="0">
                <a:latin typeface="Arial"/>
                <a:cs typeface="Arial"/>
              </a:rPr>
              <a:t> = </a:t>
            </a:r>
            <a:r>
              <a:rPr lang="en-US" dirty="0">
                <a:solidFill>
                  <a:schemeClr val="accent3">
                    <a:lumMod val="40000"/>
                    <a:lumOff val="60000"/>
                  </a:schemeClr>
                </a:solidFill>
                <a:latin typeface="Arial"/>
                <a:cs typeface="Arial"/>
              </a:rPr>
              <a:t>distance in Frontal axis during a stride </a:t>
            </a:r>
            <a:r>
              <a:rPr lang="en-US" dirty="0">
                <a:latin typeface="Arial"/>
                <a:cs typeface="Arial"/>
              </a:rPr>
              <a:t>= </a:t>
            </a:r>
            <a:r>
              <a:rPr lang="en-US" cap="none" dirty="0" err="1">
                <a:latin typeface="Arial"/>
                <a:cs typeface="Arial"/>
              </a:rPr>
              <a:t>dy</a:t>
            </a:r>
            <a:r>
              <a:rPr lang="en-US" cap="none" dirty="0">
                <a:latin typeface="Arial"/>
                <a:cs typeface="Arial"/>
              </a:rPr>
              <a:t>(n-1) + 0.25*(abs(ay (n))+abs(ay (n-1)))*t*t + abs(</a:t>
            </a:r>
            <a:r>
              <a:rPr lang="en-US" cap="none" dirty="0" err="1">
                <a:latin typeface="Arial"/>
                <a:cs typeface="Arial"/>
              </a:rPr>
              <a:t>vy</a:t>
            </a:r>
            <a:r>
              <a:rPr lang="en-US" cap="none" dirty="0">
                <a:latin typeface="Arial"/>
                <a:cs typeface="Arial"/>
              </a:rPr>
              <a:t>(n-1))*t</a:t>
            </a:r>
            <a:r>
              <a:rPr lang="en-US" dirty="0">
                <a:latin typeface="Arial"/>
                <a:cs typeface="Arial"/>
              </a:rPr>
              <a:t> </a:t>
            </a:r>
            <a:endParaRPr lang="en-US"/>
          </a:p>
          <a:p>
            <a:pPr algn="l"/>
            <a:endParaRPr lang="en-US" dirty="0">
              <a:latin typeface="Arial"/>
              <a:cs typeface="Arial"/>
            </a:endParaRPr>
          </a:p>
          <a:p>
            <a:pPr algn="l"/>
            <a:r>
              <a:rPr lang="en-US" dirty="0">
                <a:latin typeface="Arial"/>
                <a:cs typeface="Arial"/>
              </a:rPr>
              <a:t>•</a:t>
            </a:r>
            <a:r>
              <a:rPr lang="en-US" dirty="0">
                <a:solidFill>
                  <a:schemeClr val="accent3"/>
                </a:solidFill>
                <a:latin typeface="Arial"/>
                <a:cs typeface="Arial"/>
              </a:rPr>
              <a:t>Gait Speed</a:t>
            </a:r>
            <a:r>
              <a:rPr lang="en-US" dirty="0">
                <a:latin typeface="Arial"/>
                <a:cs typeface="Arial"/>
              </a:rPr>
              <a:t> = Average of all the instantaneous velocities magnitude during a stride</a:t>
            </a:r>
            <a:endParaRPr lang="en-US" dirty="0"/>
          </a:p>
          <a:p>
            <a:pPr algn="l"/>
            <a:endParaRPr lang="en-US" dirty="0">
              <a:latin typeface="Arial"/>
              <a:cs typeface="Arial"/>
            </a:endParaRPr>
          </a:p>
          <a:p>
            <a:pPr algn="l"/>
            <a:r>
              <a:rPr lang="en-US" dirty="0">
                <a:latin typeface="Arial"/>
                <a:cs typeface="Arial"/>
              </a:rPr>
              <a:t>•</a:t>
            </a:r>
            <a:r>
              <a:rPr lang="en-US" dirty="0">
                <a:solidFill>
                  <a:schemeClr val="accent3"/>
                </a:solidFill>
                <a:latin typeface="Arial"/>
                <a:cs typeface="Arial"/>
              </a:rPr>
              <a:t>Cadence</a:t>
            </a:r>
            <a:r>
              <a:rPr lang="en-US" dirty="0">
                <a:latin typeface="Arial"/>
                <a:cs typeface="Arial"/>
              </a:rPr>
              <a:t> = 60*</a:t>
            </a:r>
            <a:r>
              <a:rPr lang="en-US" err="1">
                <a:latin typeface="Arial"/>
                <a:cs typeface="Arial"/>
              </a:rPr>
              <a:t>gaitspeed</a:t>
            </a:r>
            <a:r>
              <a:rPr lang="en-US" dirty="0">
                <a:latin typeface="Arial"/>
                <a:cs typeface="Arial"/>
              </a:rPr>
              <a:t>/</a:t>
            </a:r>
            <a:r>
              <a:rPr lang="en-US" err="1">
                <a:latin typeface="Arial"/>
                <a:cs typeface="Arial"/>
              </a:rPr>
              <a:t>stridelength</a:t>
            </a:r>
            <a:r>
              <a:rPr lang="en-US" dirty="0">
                <a:latin typeface="Arial"/>
                <a:cs typeface="Arial"/>
              </a:rPr>
              <a:t>*2 </a:t>
            </a:r>
            <a:endParaRPr lang="en-US" dirty="0"/>
          </a:p>
          <a:p>
            <a:pPr algn="l"/>
            <a:endParaRPr lang="en-US" dirty="0">
              <a:latin typeface="Arial"/>
              <a:cs typeface="Arial"/>
            </a:endParaRPr>
          </a:p>
          <a:p>
            <a:pPr algn="l"/>
            <a:r>
              <a:rPr lang="en-US" dirty="0">
                <a:solidFill>
                  <a:srgbClr val="FFFFFF"/>
                </a:solidFill>
                <a:latin typeface="Arial"/>
                <a:cs typeface="Arial"/>
              </a:rPr>
              <a:t>•</a:t>
            </a:r>
            <a:r>
              <a:rPr lang="en-US" dirty="0">
                <a:solidFill>
                  <a:schemeClr val="accent3"/>
                </a:solidFill>
                <a:latin typeface="Arial"/>
                <a:cs typeface="Arial"/>
              </a:rPr>
              <a:t>Stride width</a:t>
            </a:r>
            <a:r>
              <a:rPr lang="en-US" dirty="0">
                <a:latin typeface="Arial"/>
                <a:cs typeface="Arial"/>
              </a:rPr>
              <a:t> =  </a:t>
            </a:r>
            <a:r>
              <a:rPr lang="en-US" dirty="0">
                <a:solidFill>
                  <a:schemeClr val="accent3">
                    <a:lumMod val="40000"/>
                    <a:lumOff val="60000"/>
                  </a:schemeClr>
                </a:solidFill>
                <a:latin typeface="Arial"/>
                <a:cs typeface="Arial"/>
              </a:rPr>
              <a:t>distance in sagittal axis during a stride </a:t>
            </a:r>
            <a:r>
              <a:rPr lang="en-US" dirty="0">
                <a:latin typeface="Arial"/>
                <a:cs typeface="Arial"/>
              </a:rPr>
              <a:t>= </a:t>
            </a:r>
            <a:r>
              <a:rPr lang="en-US" cap="none" dirty="0">
                <a:latin typeface="Arial"/>
                <a:cs typeface="Arial"/>
              </a:rPr>
              <a:t>dx(n-1) + 0.25*(abs(ax(n))+abs(ax (n-1)))*t*t + abs(</a:t>
            </a:r>
            <a:r>
              <a:rPr lang="en-US" cap="none" dirty="0" err="1">
                <a:latin typeface="Arial"/>
                <a:cs typeface="Arial"/>
              </a:rPr>
              <a:t>vx</a:t>
            </a:r>
            <a:r>
              <a:rPr lang="en-US" cap="none" dirty="0">
                <a:latin typeface="Arial"/>
                <a:cs typeface="Arial"/>
              </a:rPr>
              <a:t>(n-1))*t</a:t>
            </a:r>
            <a:endParaRPr lang="en-US" cap="none" dirty="0"/>
          </a:p>
          <a:p>
            <a:endParaRPr lang="en-US" dirty="0"/>
          </a:p>
        </p:txBody>
      </p:sp>
    </p:spTree>
    <p:extLst>
      <p:ext uri="{BB962C8B-B14F-4D97-AF65-F5344CB8AC3E}">
        <p14:creationId xmlns:p14="http://schemas.microsoft.com/office/powerpoint/2010/main" val="380995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a:lstStyle/>
          <a:p>
            <a:pPr lvl="0"/>
            <a:r>
              <a:rPr lang="en-US" dirty="0">
                <a:ea typeface="+mj-lt"/>
                <a:cs typeface="+mj-lt"/>
              </a:rPr>
              <a:t>MPU6050</a:t>
            </a:r>
            <a:endParaRPr lang="en-US" dirty="0"/>
          </a:p>
        </p:txBody>
      </p:sp>
      <p:pic>
        <p:nvPicPr>
          <p:cNvPr id="6" name="Picture Placeholder 5" descr="A blue and purple spiral">
            <a:extLst>
              <a:ext uri="{FF2B5EF4-FFF2-40B4-BE49-F238E27FC236}">
                <a16:creationId xmlns:a16="http://schemas.microsoft.com/office/drawing/2014/main" id="{05B64636-376E-96D4-B550-D764B2C6A6A7}"/>
              </a:ext>
            </a:extLst>
          </p:cNvPr>
          <p:cNvPicPr>
            <a:picLocks noGrp="1" noChangeAspect="1"/>
          </p:cNvPicPr>
          <p:nvPr>
            <p:ph type="pic" sz="quarter" idx="37"/>
          </p:nvPr>
        </p:nvPicPr>
        <p:blipFill rotWithShape="1">
          <a:blip r:embed="rId3" cstate="screen">
            <a:extLst>
              <a:ext uri="{28A0092B-C50C-407E-A947-70E740481C1C}">
                <a14:useLocalDpi xmlns:a14="http://schemas.microsoft.com/office/drawing/2010/main"/>
              </a:ext>
            </a:extLst>
          </a:blip>
          <a:srcRect t="202" b="202"/>
          <a:stretch/>
        </p:blipFill>
        <p:spPr>
          <a:xfrm>
            <a:off x="336550" y="336550"/>
            <a:ext cx="5303640" cy="6184900"/>
          </a:xfrm>
        </p:spPr>
      </p:pic>
      <p:sp>
        <p:nvSpPr>
          <p:cNvPr id="3" name="Content Placeholder 2">
            <a:extLst>
              <a:ext uri="{FF2B5EF4-FFF2-40B4-BE49-F238E27FC236}">
                <a16:creationId xmlns:a16="http://schemas.microsoft.com/office/drawing/2014/main" id="{FB2F5F9A-B16D-CA49-7F40-A0142E41DC56}"/>
              </a:ext>
            </a:extLst>
          </p:cNvPr>
          <p:cNvSpPr>
            <a:spLocks noGrp="1"/>
          </p:cNvSpPr>
          <p:nvPr>
            <p:ph sz="quarter" idx="36"/>
          </p:nvPr>
        </p:nvSpPr>
        <p:spPr>
          <a:xfrm>
            <a:off x="6889627" y="3104277"/>
            <a:ext cx="4371560" cy="3022201"/>
          </a:xfrm>
        </p:spPr>
        <p:txBody>
          <a:bodyPr vert="horz" lIns="91440" tIns="45720" rIns="91440" bIns="45720" rtlCol="0" anchor="t">
            <a:noAutofit/>
          </a:bodyPr>
          <a:lstStyle/>
          <a:p>
            <a:pPr algn="just"/>
            <a:r>
              <a:rPr lang="en-US" dirty="0">
                <a:ea typeface="+mn-lt"/>
                <a:cs typeface="+mn-lt"/>
              </a:rPr>
              <a:t>MPU6050 sensor module is complete 6-axis Motion Tracking Device. </a:t>
            </a:r>
            <a:endParaRPr lang="en-US"/>
          </a:p>
          <a:p>
            <a:r>
              <a:rPr lang="en-US" dirty="0">
                <a:ea typeface="+mn-lt"/>
                <a:cs typeface="+mn-lt"/>
              </a:rPr>
              <a:t>It combines 3-axis Gyroscope, 3-axis Accelerometer and Digital Motion Processor all in small package.</a:t>
            </a:r>
            <a:endParaRPr lang="en-US" dirty="0"/>
          </a:p>
          <a:p>
            <a:endParaRPr lang="en-US">
              <a:cs typeface="Biome"/>
            </a:endParaRPr>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pic>
        <p:nvPicPr>
          <p:cNvPr id="5" name="Picture 4" descr="A blue circuit board with many different components&#10;&#10;Description automatically generated">
            <a:extLst>
              <a:ext uri="{FF2B5EF4-FFF2-40B4-BE49-F238E27FC236}">
                <a16:creationId xmlns:a16="http://schemas.microsoft.com/office/drawing/2014/main" id="{3386116E-3F08-6E97-1B6E-14EE9BC3EC98}"/>
              </a:ext>
            </a:extLst>
          </p:cNvPr>
          <p:cNvPicPr>
            <a:picLocks noChangeAspect="1"/>
          </p:cNvPicPr>
          <p:nvPr/>
        </p:nvPicPr>
        <p:blipFill>
          <a:blip r:embed="rId4"/>
          <a:stretch>
            <a:fillRect/>
          </a:stretch>
        </p:blipFill>
        <p:spPr>
          <a:xfrm>
            <a:off x="635478" y="1023937"/>
            <a:ext cx="4705983" cy="4822032"/>
          </a:xfrm>
          <a:prstGeom prst="rect">
            <a:avLst/>
          </a:prstGeom>
        </p:spPr>
      </p:pic>
    </p:spTree>
    <p:extLst>
      <p:ext uri="{BB962C8B-B14F-4D97-AF65-F5344CB8AC3E}">
        <p14:creationId xmlns:p14="http://schemas.microsoft.com/office/powerpoint/2010/main" val="910315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65C8-1396-E878-EED2-4DAD353B1D72}"/>
              </a:ext>
            </a:extLst>
          </p:cNvPr>
          <p:cNvSpPr>
            <a:spLocks noGrp="1"/>
          </p:cNvSpPr>
          <p:nvPr>
            <p:ph type="title"/>
          </p:nvPr>
        </p:nvSpPr>
        <p:spPr/>
        <p:txBody>
          <a:bodyPr/>
          <a:lstStyle/>
          <a:p>
            <a:r>
              <a:rPr lang="en-US" dirty="0">
                <a:cs typeface="Biome"/>
              </a:rPr>
              <a:t>Pressure sensor</a:t>
            </a:r>
            <a:endParaRPr lang="en-US" dirty="0"/>
          </a:p>
        </p:txBody>
      </p:sp>
      <p:sp>
        <p:nvSpPr>
          <p:cNvPr id="10" name="TextBox 9">
            <a:extLst>
              <a:ext uri="{FF2B5EF4-FFF2-40B4-BE49-F238E27FC236}">
                <a16:creationId xmlns:a16="http://schemas.microsoft.com/office/drawing/2014/main" id="{1A35A59D-35A1-2E49-05E2-6892992E5305}"/>
              </a:ext>
            </a:extLst>
          </p:cNvPr>
          <p:cNvSpPr txBox="1"/>
          <p:nvPr/>
        </p:nvSpPr>
        <p:spPr>
          <a:xfrm>
            <a:off x="580571" y="3096379"/>
            <a:ext cx="515070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rPr>
              <a:t>The Pressure sensor is a force sensitive resistor </a:t>
            </a:r>
            <a:r>
              <a:rPr lang="en-US" dirty="0">
                <a:solidFill>
                  <a:schemeClr val="bg1"/>
                </a:solidFill>
                <a:latin typeface="Arial Nova"/>
                <a:ea typeface="+mn-lt"/>
                <a:cs typeface="Segoe UI"/>
              </a:rPr>
              <a:t>whose resistance varies in response to pressure applied to the sensing area.</a:t>
            </a:r>
            <a:endParaRPr lang="en-US" dirty="0">
              <a:solidFill>
                <a:schemeClr val="bg1"/>
              </a:solidFill>
            </a:endParaRPr>
          </a:p>
          <a:p>
            <a:pPr algn="just"/>
            <a:endParaRPr lang="en-US" dirty="0">
              <a:solidFill>
                <a:schemeClr val="bg1"/>
              </a:solidFill>
              <a:ea typeface="+mn-lt"/>
              <a:cs typeface="+mn-lt"/>
            </a:endParaRPr>
          </a:p>
          <a:p>
            <a:pPr algn="just"/>
            <a:r>
              <a:rPr lang="en-US" dirty="0">
                <a:solidFill>
                  <a:schemeClr val="bg1"/>
                </a:solidFill>
                <a:ea typeface="+mn-lt"/>
                <a:cs typeface="+mn-lt"/>
              </a:rPr>
              <a:t>This sensor is placed in the heel region of the shoe under the sole to detect the starting and ending points of the gait cycle.</a:t>
            </a:r>
            <a:endParaRPr lang="en-US" dirty="0">
              <a:solidFill>
                <a:schemeClr val="bg1"/>
              </a:solidFill>
            </a:endParaRPr>
          </a:p>
        </p:txBody>
      </p:sp>
      <p:pic>
        <p:nvPicPr>
          <p:cNvPr id="5" name="Content Placeholder 4" descr="In-Depth: Interfacing Force Sensing Resistor (FSR) with Arduino">
            <a:extLst>
              <a:ext uri="{FF2B5EF4-FFF2-40B4-BE49-F238E27FC236}">
                <a16:creationId xmlns:a16="http://schemas.microsoft.com/office/drawing/2014/main" id="{A26C8486-64E6-2769-87E6-E6E0487C3D32}"/>
              </a:ext>
            </a:extLst>
          </p:cNvPr>
          <p:cNvPicPr>
            <a:picLocks noGrp="1" noChangeAspect="1"/>
          </p:cNvPicPr>
          <p:nvPr>
            <p:ph sz="quarter" idx="10"/>
          </p:nvPr>
        </p:nvPicPr>
        <p:blipFill>
          <a:blip r:embed="rId2"/>
          <a:stretch>
            <a:fillRect/>
          </a:stretch>
        </p:blipFill>
        <p:spPr>
          <a:xfrm>
            <a:off x="6631820" y="1570877"/>
            <a:ext cx="5023605" cy="3712241"/>
          </a:xfrm>
        </p:spPr>
      </p:pic>
    </p:spTree>
    <p:extLst>
      <p:ext uri="{BB962C8B-B14F-4D97-AF65-F5344CB8AC3E}">
        <p14:creationId xmlns:p14="http://schemas.microsoft.com/office/powerpoint/2010/main" val="3370648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ea typeface="+mj-lt"/>
                <a:cs typeface="+mj-lt"/>
              </a:rPr>
              <a:t>DMP and Its Working</a:t>
            </a:r>
            <a:endParaRPr lang="en-US" dirty="0"/>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754771" y="2465535"/>
            <a:ext cx="10506318" cy="3427265"/>
          </a:xfrm>
        </p:spPr>
        <p:txBody>
          <a:bodyPr vert="horz" lIns="91440" tIns="45720" rIns="91440" bIns="45720" rtlCol="0" anchor="t">
            <a:noAutofit/>
          </a:bodyPr>
          <a:lstStyle/>
          <a:p>
            <a:pPr marL="0" indent="0" algn="just">
              <a:buNone/>
            </a:pPr>
            <a:r>
              <a:rPr lang="en-US" sz="2000" dirty="0">
                <a:ea typeface="+mn-lt"/>
                <a:cs typeface="+mn-lt"/>
              </a:rPr>
              <a:t>DMP Overview:</a:t>
            </a:r>
            <a:endParaRPr lang="en-US" sz="2000" dirty="0"/>
          </a:p>
          <a:p>
            <a:pPr marL="283210" indent="-283210" algn="just"/>
            <a:r>
              <a:rPr lang="en-US" dirty="0">
                <a:ea typeface="+mn-lt"/>
                <a:cs typeface="+mn-lt"/>
              </a:rPr>
              <a:t>The Digital Motion Processor (DMP) is a feature embedded within the MPU6050 sensor, designed to offload complex motion processing tasks from the main microcontroller or CPU.</a:t>
            </a:r>
            <a:endParaRPr lang="en-US"/>
          </a:p>
          <a:p>
            <a:pPr marL="283210" indent="-283210" algn="just"/>
            <a:r>
              <a:rPr lang="en-US" dirty="0">
                <a:ea typeface="+mn-lt"/>
                <a:cs typeface="+mn-lt"/>
              </a:rPr>
              <a:t>It enhances the sensor's capabilities by providing built-in algorithms for motion processing, such as orientation estimation and gesture recognition.</a:t>
            </a:r>
            <a:endParaRPr lang="en-US"/>
          </a:p>
          <a:p>
            <a:pPr marL="0" indent="0" algn="just">
              <a:buNone/>
            </a:pPr>
            <a:r>
              <a:rPr lang="en-US" sz="2000" dirty="0">
                <a:ea typeface="+mn-lt"/>
                <a:cs typeface="+mn-lt"/>
              </a:rPr>
              <a:t>Orientation Estimation:</a:t>
            </a:r>
            <a:endParaRPr lang="en-US"/>
          </a:p>
          <a:p>
            <a:pPr marL="283210" indent="-283210" algn="just"/>
            <a:r>
              <a:rPr lang="en-US" dirty="0">
                <a:ea typeface="+mn-lt"/>
                <a:cs typeface="+mn-lt"/>
              </a:rPr>
              <a:t>DMP utilizes data from the accelerometer and gyroscope sensors to estimate the orientation (pitch, roll, and yaw) of the device in 3D space.</a:t>
            </a:r>
            <a:endParaRPr lang="en-US" dirty="0"/>
          </a:p>
          <a:p>
            <a:pPr marL="283210" indent="-283210" algn="just"/>
            <a:r>
              <a:rPr lang="en-US" dirty="0">
                <a:ea typeface="+mn-lt"/>
                <a:cs typeface="+mn-lt"/>
              </a:rPr>
              <a:t>By combining accelerometer and gyroscope measurements, DMP can accurately track the device's orientation over time, even in dynamic environments</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ea typeface="+mj-lt"/>
                <a:cs typeface="+mj-lt"/>
              </a:rPr>
              <a:t>DMP and Its Working</a:t>
            </a:r>
            <a:endParaRPr lang="en-US" dirty="0"/>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754771" y="2465535"/>
            <a:ext cx="10506318" cy="3427265"/>
          </a:xfrm>
        </p:spPr>
        <p:txBody>
          <a:bodyPr vert="horz" lIns="91440" tIns="45720" rIns="91440" bIns="45720" rtlCol="0" anchor="t">
            <a:noAutofit/>
          </a:bodyPr>
          <a:lstStyle/>
          <a:p>
            <a:pPr marL="0" indent="0" algn="just">
              <a:buNone/>
            </a:pPr>
            <a:r>
              <a:rPr lang="en-US" sz="2000" dirty="0">
                <a:ea typeface="+mn-lt"/>
                <a:cs typeface="+mn-lt"/>
              </a:rPr>
              <a:t>Algorithm Integration:</a:t>
            </a:r>
            <a:endParaRPr lang="en-US"/>
          </a:p>
          <a:p>
            <a:pPr marL="283210" indent="-283210" algn="just"/>
            <a:r>
              <a:rPr lang="en-US" dirty="0">
                <a:ea typeface="+mn-lt"/>
                <a:cs typeface="+mn-lt"/>
              </a:rPr>
              <a:t>The DMP integrates sensor fusion algorithms, such as Kalman filters or complementary filters, to combine data from multiple sensors and improve orientation estimation accuracy.</a:t>
            </a:r>
          </a:p>
          <a:p>
            <a:pPr marL="283210" indent="-283210" algn="just"/>
            <a:r>
              <a:rPr lang="en-US" dirty="0">
                <a:ea typeface="+mn-lt"/>
                <a:cs typeface="+mn-lt"/>
              </a:rPr>
              <a:t>It handles sensor calibration and fusion internally, providing developers with orientation data without requiring complex algorithms to be implemented on the main CPU.</a:t>
            </a:r>
          </a:p>
          <a:p>
            <a:pPr marL="0" indent="0" algn="just">
              <a:buNone/>
            </a:pPr>
            <a:r>
              <a:rPr lang="en-US" sz="2000" dirty="0">
                <a:ea typeface="+mn-lt"/>
                <a:cs typeface="+mn-lt"/>
              </a:rPr>
              <a:t>Benefits:</a:t>
            </a:r>
          </a:p>
          <a:p>
            <a:pPr marL="283210" indent="-283210" algn="just"/>
            <a:r>
              <a:rPr lang="en-US" dirty="0">
                <a:ea typeface="+mn-lt"/>
                <a:cs typeface="+mn-lt"/>
              </a:rPr>
              <a:t>Improved performance: Offloading motion processing tasks to the DMP reduces the computational burden on the main microcontroller, allowing for more efficient operation of the system.</a:t>
            </a:r>
          </a:p>
          <a:p>
            <a:pPr marL="283210" indent="-283210" algn="just"/>
            <a:r>
              <a:rPr lang="en-US" dirty="0">
                <a:ea typeface="+mn-lt"/>
                <a:cs typeface="+mn-lt"/>
              </a:rPr>
              <a:t>Real-time orientation data: DMP provides real-time updates of the device's orientation, enabling applications such as gaming, virtual reality, and inertial navigation systems.</a:t>
            </a:r>
            <a:endParaRPr lang="en-US" dirty="0"/>
          </a:p>
          <a:p>
            <a:pPr marL="283210" indent="-283210" algn="just"/>
            <a:endParaRPr lang="en-US"/>
          </a:p>
          <a:p>
            <a:pPr marL="283210" indent="-283210" algn="just"/>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14</a:t>
            </a:fld>
            <a:endParaRPr lang="en-US" dirty="0"/>
          </a:p>
        </p:txBody>
      </p:sp>
    </p:spTree>
    <p:extLst>
      <p:ext uri="{BB962C8B-B14F-4D97-AF65-F5344CB8AC3E}">
        <p14:creationId xmlns:p14="http://schemas.microsoft.com/office/powerpoint/2010/main" val="3551529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519959"/>
            <a:ext cx="11562303" cy="911491"/>
          </a:xfrm>
        </p:spPr>
        <p:txBody>
          <a:bodyPr vert="horz" lIns="91440" tIns="45720" rIns="91440" bIns="45720" rtlCol="0" anchor="t">
            <a:noAutofit/>
          </a:bodyPr>
          <a:lstStyle/>
          <a:p>
            <a:r>
              <a:rPr lang="en-US" dirty="0">
                <a:ea typeface="+mj-lt"/>
                <a:cs typeface="+mj-lt"/>
              </a:rPr>
              <a:t>Block diagram</a:t>
            </a:r>
            <a:endParaRPr lang="en-US" dirty="0"/>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pic>
        <p:nvPicPr>
          <p:cNvPr id="2" name="Picture 1">
            <a:extLst>
              <a:ext uri="{FF2B5EF4-FFF2-40B4-BE49-F238E27FC236}">
                <a16:creationId xmlns:a16="http://schemas.microsoft.com/office/drawing/2014/main" id="{2BC6924E-6C91-4503-688D-75499028A09B}"/>
              </a:ext>
            </a:extLst>
          </p:cNvPr>
          <p:cNvPicPr>
            <a:picLocks noChangeAspect="1"/>
          </p:cNvPicPr>
          <p:nvPr/>
        </p:nvPicPr>
        <p:blipFill>
          <a:blip r:embed="rId3"/>
          <a:stretch>
            <a:fillRect/>
          </a:stretch>
        </p:blipFill>
        <p:spPr>
          <a:xfrm>
            <a:off x="2195513" y="1423987"/>
            <a:ext cx="7800976" cy="4891088"/>
          </a:xfrm>
          <a:prstGeom prst="rect">
            <a:avLst/>
          </a:prstGeom>
        </p:spPr>
      </p:pic>
    </p:spTree>
    <p:extLst>
      <p:ext uri="{BB962C8B-B14F-4D97-AF65-F5344CB8AC3E}">
        <p14:creationId xmlns:p14="http://schemas.microsoft.com/office/powerpoint/2010/main" val="139719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D8FB-B40E-ED45-69C5-07FE0F4C08A7}"/>
              </a:ext>
            </a:extLst>
          </p:cNvPr>
          <p:cNvSpPr>
            <a:spLocks noGrp="1"/>
          </p:cNvSpPr>
          <p:nvPr>
            <p:ph type="title"/>
          </p:nvPr>
        </p:nvSpPr>
        <p:spPr/>
        <p:txBody>
          <a:bodyPr/>
          <a:lstStyle/>
          <a:p>
            <a:r>
              <a:rPr lang="en-US" dirty="0">
                <a:ea typeface="+mj-lt"/>
                <a:cs typeface="+mj-lt"/>
              </a:rPr>
              <a:t>Circuit Connections</a:t>
            </a:r>
            <a:endParaRPr lang="en-US" dirty="0"/>
          </a:p>
        </p:txBody>
      </p:sp>
      <p:sp>
        <p:nvSpPr>
          <p:cNvPr id="4" name="Slide Number Placeholder 3">
            <a:extLst>
              <a:ext uri="{FF2B5EF4-FFF2-40B4-BE49-F238E27FC236}">
                <a16:creationId xmlns:a16="http://schemas.microsoft.com/office/drawing/2014/main" id="{495B3483-1764-CFCA-34A9-E0D27BC81DD9}"/>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6" name="TextBox 5">
            <a:extLst>
              <a:ext uri="{FF2B5EF4-FFF2-40B4-BE49-F238E27FC236}">
                <a16:creationId xmlns:a16="http://schemas.microsoft.com/office/drawing/2014/main" id="{24C0CD8B-2350-89EA-E3B8-02E9CD78EBBB}"/>
              </a:ext>
            </a:extLst>
          </p:cNvPr>
          <p:cNvSpPr txBox="1"/>
          <p:nvPr/>
        </p:nvSpPr>
        <p:spPr>
          <a:xfrm>
            <a:off x="848526" y="2352057"/>
            <a:ext cx="10554485"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MPU6050 Sensor Connection:</a:t>
            </a:r>
            <a:r>
              <a:rPr lang="en-US" dirty="0">
                <a:solidFill>
                  <a:schemeClr val="bg1"/>
                </a:solidFill>
              </a:rPr>
              <a:t> </a:t>
            </a:r>
          </a:p>
          <a:p>
            <a:pPr marL="285750" indent="-285750" algn="just">
              <a:buFont typeface="Arial"/>
              <a:buChar char="•"/>
            </a:pPr>
            <a:r>
              <a:rPr lang="en-US" dirty="0">
                <a:solidFill>
                  <a:schemeClr val="bg1"/>
                </a:solidFill>
              </a:rPr>
              <a:t>Connect the VCC pin of the MPU6050 to the 3.3V power source. </a:t>
            </a:r>
          </a:p>
          <a:p>
            <a:pPr marL="285750" indent="-285750">
              <a:buFont typeface="Arial"/>
              <a:buChar char="•"/>
            </a:pPr>
            <a:r>
              <a:rPr lang="en-US" dirty="0">
                <a:solidFill>
                  <a:schemeClr val="bg1"/>
                </a:solidFill>
              </a:rPr>
              <a:t>Connect the GND pin to the ground (GND) of the ESP8266. </a:t>
            </a:r>
          </a:p>
          <a:p>
            <a:pPr marL="285750" indent="-285750">
              <a:buFont typeface="Arial"/>
              <a:buChar char="•"/>
            </a:pPr>
            <a:r>
              <a:rPr lang="en-US" dirty="0">
                <a:solidFill>
                  <a:schemeClr val="bg1"/>
                </a:solidFill>
              </a:rPr>
              <a:t>Connect the INT pin to the D6 of ESP8266</a:t>
            </a:r>
          </a:p>
          <a:p>
            <a:pPr marL="285750" indent="-285750">
              <a:buFont typeface="Arial"/>
              <a:buChar char="•"/>
            </a:pPr>
            <a:r>
              <a:rPr lang="en-US" dirty="0">
                <a:solidFill>
                  <a:schemeClr val="bg1"/>
                </a:solidFill>
              </a:rPr>
              <a:t>Establish communication between the MPU6050 and the ESP8266 using I2C communication protocol (SCL and SDA pins). </a:t>
            </a:r>
          </a:p>
          <a:p>
            <a:endParaRPr lang="en-US" sz="2000" dirty="0">
              <a:solidFill>
                <a:schemeClr val="bg1"/>
              </a:solidFill>
            </a:endParaRPr>
          </a:p>
          <a:p>
            <a:r>
              <a:rPr lang="en-US" sz="2000" dirty="0">
                <a:solidFill>
                  <a:schemeClr val="bg1"/>
                </a:solidFill>
              </a:rPr>
              <a:t>Pressure Sensor Connection: </a:t>
            </a:r>
          </a:p>
          <a:p>
            <a:pPr marL="285750" indent="-285750">
              <a:buFont typeface="Arial"/>
              <a:buChar char="•"/>
            </a:pPr>
            <a:r>
              <a:rPr lang="en-US" dirty="0">
                <a:solidFill>
                  <a:schemeClr val="bg1"/>
                </a:solidFill>
              </a:rPr>
              <a:t>Connect the power (VCC) pin of the pressure sensor to the respective power source. </a:t>
            </a:r>
          </a:p>
          <a:p>
            <a:pPr marL="285750" indent="-285750">
              <a:buFont typeface="Arial"/>
              <a:buChar char="•"/>
            </a:pPr>
            <a:r>
              <a:rPr lang="en-US" dirty="0">
                <a:solidFill>
                  <a:schemeClr val="bg1"/>
                </a:solidFill>
              </a:rPr>
              <a:t>Connect the ground (GND) pin of the pressure sensor to the Analog read pin and ground source with a 10k resistor. </a:t>
            </a:r>
          </a:p>
        </p:txBody>
      </p:sp>
    </p:spTree>
    <p:extLst>
      <p:ext uri="{BB962C8B-B14F-4D97-AF65-F5344CB8AC3E}">
        <p14:creationId xmlns:p14="http://schemas.microsoft.com/office/powerpoint/2010/main" val="3752808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519959"/>
            <a:ext cx="11562303" cy="911491"/>
          </a:xfrm>
        </p:spPr>
        <p:txBody>
          <a:bodyPr vert="horz" lIns="91440" tIns="45720" rIns="91440" bIns="45720" rtlCol="0" anchor="t">
            <a:noAutofit/>
          </a:bodyPr>
          <a:lstStyle/>
          <a:p>
            <a:r>
              <a:rPr lang="en-US" dirty="0">
                <a:ea typeface="+mj-lt"/>
                <a:cs typeface="+mj-lt"/>
              </a:rPr>
              <a:t>Hardware</a:t>
            </a:r>
            <a:endParaRPr lang="en-US" dirty="0"/>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17</a:t>
            </a:fld>
            <a:endParaRPr lang="en-US" dirty="0"/>
          </a:p>
        </p:txBody>
      </p:sp>
      <p:pic>
        <p:nvPicPr>
          <p:cNvPr id="2" name="Picture 1" descr="A circuit board with wires&#10;&#10;Description automatically generated">
            <a:extLst>
              <a:ext uri="{FF2B5EF4-FFF2-40B4-BE49-F238E27FC236}">
                <a16:creationId xmlns:a16="http://schemas.microsoft.com/office/drawing/2014/main" id="{0F43F386-C133-D3B0-9D47-BF3DE7654B4F}"/>
              </a:ext>
            </a:extLst>
          </p:cNvPr>
          <p:cNvPicPr>
            <a:picLocks noChangeAspect="1"/>
          </p:cNvPicPr>
          <p:nvPr/>
        </p:nvPicPr>
        <p:blipFill>
          <a:blip r:embed="rId3"/>
          <a:stretch>
            <a:fillRect/>
          </a:stretch>
        </p:blipFill>
        <p:spPr>
          <a:xfrm>
            <a:off x="2013147" y="1547812"/>
            <a:ext cx="8153799" cy="4857751"/>
          </a:xfrm>
          <a:prstGeom prst="rect">
            <a:avLst/>
          </a:prstGeom>
        </p:spPr>
      </p:pic>
    </p:spTree>
    <p:extLst>
      <p:ext uri="{BB962C8B-B14F-4D97-AF65-F5344CB8AC3E}">
        <p14:creationId xmlns:p14="http://schemas.microsoft.com/office/powerpoint/2010/main" val="378318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519959"/>
            <a:ext cx="11562303" cy="911491"/>
          </a:xfrm>
        </p:spPr>
        <p:txBody>
          <a:bodyPr vert="horz" lIns="91440" tIns="45720" rIns="91440" bIns="45720" rtlCol="0" anchor="t">
            <a:noAutofit/>
          </a:bodyPr>
          <a:lstStyle/>
          <a:p>
            <a:r>
              <a:rPr lang="en-US" dirty="0">
                <a:ea typeface="+mj-lt"/>
                <a:cs typeface="+mj-lt"/>
              </a:rPr>
              <a:t>Hardware</a:t>
            </a:r>
            <a:endParaRPr lang="en-US" dirty="0"/>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18</a:t>
            </a:fld>
            <a:endParaRPr lang="en-US" dirty="0"/>
          </a:p>
        </p:txBody>
      </p:sp>
      <p:pic>
        <p:nvPicPr>
          <p:cNvPr id="5" name="Picture 4" descr="A pair of shoes with wires&#10;&#10;Description automatically generated">
            <a:extLst>
              <a:ext uri="{FF2B5EF4-FFF2-40B4-BE49-F238E27FC236}">
                <a16:creationId xmlns:a16="http://schemas.microsoft.com/office/drawing/2014/main" id="{7D8A2FE1-15A0-C63C-C78C-223CFE37BB4D}"/>
              </a:ext>
            </a:extLst>
          </p:cNvPr>
          <p:cNvPicPr>
            <a:picLocks noChangeAspect="1"/>
          </p:cNvPicPr>
          <p:nvPr/>
        </p:nvPicPr>
        <p:blipFill>
          <a:blip r:embed="rId3"/>
          <a:stretch>
            <a:fillRect/>
          </a:stretch>
        </p:blipFill>
        <p:spPr>
          <a:xfrm>
            <a:off x="2074779" y="1714500"/>
            <a:ext cx="8030536" cy="45243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9049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CB21-2C5F-47F1-6B9E-AC86E9798385}"/>
              </a:ext>
            </a:extLst>
          </p:cNvPr>
          <p:cNvSpPr>
            <a:spLocks noGrp="1"/>
          </p:cNvSpPr>
          <p:nvPr>
            <p:ph type="title"/>
          </p:nvPr>
        </p:nvSpPr>
        <p:spPr/>
        <p:txBody>
          <a:bodyPr/>
          <a:lstStyle/>
          <a:p>
            <a:r>
              <a:rPr lang="en-US" dirty="0">
                <a:ea typeface="+mj-lt"/>
                <a:cs typeface="+mj-lt"/>
              </a:rPr>
              <a:t>Smart Shoe System Setup and Wireless Data Collection</a:t>
            </a:r>
            <a:endParaRPr lang="en-US" dirty="0"/>
          </a:p>
        </p:txBody>
      </p:sp>
      <p:sp>
        <p:nvSpPr>
          <p:cNvPr id="3" name="Content Placeholder 2">
            <a:extLst>
              <a:ext uri="{FF2B5EF4-FFF2-40B4-BE49-F238E27FC236}">
                <a16:creationId xmlns:a16="http://schemas.microsoft.com/office/drawing/2014/main" id="{6D1BC816-A5E2-E4D8-13A5-A672D16D337C}"/>
              </a:ext>
            </a:extLst>
          </p:cNvPr>
          <p:cNvSpPr>
            <a:spLocks noGrp="1"/>
          </p:cNvSpPr>
          <p:nvPr>
            <p:ph sz="quarter" idx="35"/>
          </p:nvPr>
        </p:nvSpPr>
        <p:spPr>
          <a:xfrm>
            <a:off x="2396814" y="2474811"/>
            <a:ext cx="8825223" cy="3528397"/>
          </a:xfrm>
        </p:spPr>
        <p:txBody>
          <a:bodyPr vert="horz" lIns="91440" tIns="45720" rIns="91440" bIns="45720" rtlCol="0" anchor="t">
            <a:noAutofit/>
          </a:bodyPr>
          <a:lstStyle/>
          <a:p>
            <a:pPr marL="285750" indent="-285750" algn="just">
              <a:buChar char="•"/>
            </a:pPr>
            <a:r>
              <a:rPr lang="en-US" dirty="0">
                <a:ea typeface="+mn-lt"/>
                <a:cs typeface="+mn-lt"/>
              </a:rPr>
              <a:t>The smart shoe system integrates seamlessly within a regular shoe.</a:t>
            </a:r>
            <a:endParaRPr lang="en-US" dirty="0"/>
          </a:p>
          <a:p>
            <a:pPr marL="285750" indent="-285750" algn="just">
              <a:buChar char="•"/>
            </a:pPr>
            <a:r>
              <a:rPr lang="en-US" dirty="0">
                <a:ea typeface="+mn-lt"/>
                <a:cs typeface="+mn-lt"/>
              </a:rPr>
              <a:t>MPU6050 IMU sensors with DMP are strategically placed for accurate orientation estimation.</a:t>
            </a:r>
            <a:endParaRPr lang="en-US" dirty="0"/>
          </a:p>
          <a:p>
            <a:pPr marL="285750" indent="-285750" algn="just">
              <a:buChar char="•"/>
            </a:pPr>
            <a:r>
              <a:rPr lang="en-US" dirty="0">
                <a:ea typeface="+mn-lt"/>
                <a:cs typeface="+mn-lt"/>
              </a:rPr>
              <a:t>Pressure sensors are embedded in the sole to precisely detect gait events (heel strikes).</a:t>
            </a:r>
            <a:endParaRPr lang="en-US" dirty="0"/>
          </a:p>
          <a:p>
            <a:pPr marL="285750" indent="-285750" algn="just">
              <a:buChar char="•"/>
            </a:pPr>
            <a:r>
              <a:rPr lang="en-US" dirty="0">
                <a:ea typeface="+mn-lt"/>
                <a:cs typeface="+mn-lt"/>
              </a:rPr>
              <a:t>The system transmits data wirelessly via </a:t>
            </a:r>
            <a:r>
              <a:rPr lang="en-US" dirty="0" err="1">
                <a:ea typeface="+mn-lt"/>
                <a:cs typeface="+mn-lt"/>
              </a:rPr>
              <a:t>WiFi</a:t>
            </a:r>
            <a:r>
              <a:rPr lang="en-US" dirty="0">
                <a:ea typeface="+mn-lt"/>
                <a:cs typeface="+mn-lt"/>
              </a:rPr>
              <a:t> for real-time analysis.</a:t>
            </a:r>
            <a:endParaRPr lang="en-US" dirty="0"/>
          </a:p>
          <a:p>
            <a:pPr marL="285750" indent="-285750" algn="just">
              <a:buChar char="•"/>
            </a:pPr>
            <a:endParaRPr lang="en-US" dirty="0"/>
          </a:p>
        </p:txBody>
      </p:sp>
      <p:sp>
        <p:nvSpPr>
          <p:cNvPr id="5" name="Slide Number Placeholder 4">
            <a:extLst>
              <a:ext uri="{FF2B5EF4-FFF2-40B4-BE49-F238E27FC236}">
                <a16:creationId xmlns:a16="http://schemas.microsoft.com/office/drawing/2014/main" id="{69763D38-7143-27CE-E49C-17AFB4A8F134}"/>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Tree>
    <p:extLst>
      <p:ext uri="{BB962C8B-B14F-4D97-AF65-F5344CB8AC3E}">
        <p14:creationId xmlns:p14="http://schemas.microsoft.com/office/powerpoint/2010/main" val="73953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388D-DB77-7D32-548D-CDF984B9537E}"/>
              </a:ext>
            </a:extLst>
          </p:cNvPr>
          <p:cNvSpPr>
            <a:spLocks noGrp="1"/>
          </p:cNvSpPr>
          <p:nvPr>
            <p:ph type="title"/>
          </p:nvPr>
        </p:nvSpPr>
        <p:spPr/>
        <p:txBody>
          <a:bodyPr/>
          <a:lstStyle/>
          <a:p>
            <a:r>
              <a:rPr lang="en-US" dirty="0">
                <a:ea typeface="+mj-lt"/>
                <a:cs typeface="+mj-lt"/>
              </a:rPr>
              <a:t>Team Members</a:t>
            </a:r>
            <a:endParaRPr lang="en-US" dirty="0"/>
          </a:p>
        </p:txBody>
      </p:sp>
      <p:sp>
        <p:nvSpPr>
          <p:cNvPr id="3" name="Content Placeholder 2">
            <a:extLst>
              <a:ext uri="{FF2B5EF4-FFF2-40B4-BE49-F238E27FC236}">
                <a16:creationId xmlns:a16="http://schemas.microsoft.com/office/drawing/2014/main" id="{6C603E98-93DC-544E-F131-C10D46F988BD}"/>
              </a:ext>
            </a:extLst>
          </p:cNvPr>
          <p:cNvSpPr>
            <a:spLocks noGrp="1"/>
          </p:cNvSpPr>
          <p:nvPr>
            <p:ph sz="quarter" idx="10"/>
          </p:nvPr>
        </p:nvSpPr>
        <p:spPr/>
        <p:txBody>
          <a:bodyPr vert="horz" lIns="91440" tIns="45720" rIns="91440" bIns="45720" rtlCol="0" anchor="t">
            <a:noAutofit/>
          </a:bodyPr>
          <a:lstStyle/>
          <a:p>
            <a:r>
              <a:rPr lang="en-US" dirty="0">
                <a:ea typeface="+mn-lt"/>
                <a:cs typeface="+mn-lt"/>
              </a:rPr>
              <a:t>S BHARATH                           -20BEC1152</a:t>
            </a:r>
            <a:endParaRPr lang="en-US" dirty="0"/>
          </a:p>
          <a:p>
            <a:r>
              <a:rPr lang="en-US" dirty="0">
                <a:ea typeface="+mn-lt"/>
                <a:cs typeface="+mn-lt"/>
              </a:rPr>
              <a:t>TULASI VAMSI KRISHNA     -20BEC1110</a:t>
            </a:r>
            <a:endParaRPr lang="en-US" dirty="0"/>
          </a:p>
          <a:p>
            <a:r>
              <a:rPr lang="en-US" dirty="0">
                <a:ea typeface="+mn-lt"/>
                <a:cs typeface="+mn-lt"/>
              </a:rPr>
              <a:t>KOLA SAI KISHORE              -20BEC1224</a:t>
            </a:r>
            <a:endParaRPr lang="en-US" dirty="0"/>
          </a:p>
          <a:p>
            <a:endParaRPr lang="en-US" dirty="0"/>
          </a:p>
        </p:txBody>
      </p:sp>
    </p:spTree>
    <p:extLst>
      <p:ext uri="{BB962C8B-B14F-4D97-AF65-F5344CB8AC3E}">
        <p14:creationId xmlns:p14="http://schemas.microsoft.com/office/powerpoint/2010/main" val="3918281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7ED6-2F4D-D316-05E8-69F55089AAD8}"/>
              </a:ext>
            </a:extLst>
          </p:cNvPr>
          <p:cNvSpPr>
            <a:spLocks noGrp="1"/>
          </p:cNvSpPr>
          <p:nvPr>
            <p:ph type="title"/>
          </p:nvPr>
        </p:nvSpPr>
        <p:spPr/>
        <p:txBody>
          <a:bodyPr/>
          <a:lstStyle/>
          <a:p>
            <a:r>
              <a:rPr lang="en-US" dirty="0">
                <a:cs typeface="Biome"/>
              </a:rPr>
              <a:t>Demo video</a:t>
            </a:r>
            <a:endParaRPr lang="en-US" dirty="0"/>
          </a:p>
        </p:txBody>
      </p:sp>
      <p:sp>
        <p:nvSpPr>
          <p:cNvPr id="5" name="Slide Number Placeholder 4">
            <a:extLst>
              <a:ext uri="{FF2B5EF4-FFF2-40B4-BE49-F238E27FC236}">
                <a16:creationId xmlns:a16="http://schemas.microsoft.com/office/drawing/2014/main" id="{F59C5619-2DFE-F4E4-B0C6-CBB5303F6D72}"/>
              </a:ext>
            </a:extLst>
          </p:cNvPr>
          <p:cNvSpPr>
            <a:spLocks noGrp="1"/>
          </p:cNvSpPr>
          <p:nvPr>
            <p:ph type="sldNum" sz="quarter" idx="12"/>
          </p:nvPr>
        </p:nvSpPr>
        <p:spPr/>
        <p:txBody>
          <a:bodyPr/>
          <a:lstStyle/>
          <a:p>
            <a:fld id="{FE024F78-56A6-7740-B68D-8D4D026EDF3F}" type="slidenum">
              <a:rPr lang="en-US" smtClean="0"/>
              <a:pPr/>
              <a:t>20</a:t>
            </a:fld>
            <a:endParaRPr lang="en-US" dirty="0"/>
          </a:p>
        </p:txBody>
      </p:sp>
      <p:pic>
        <p:nvPicPr>
          <p:cNvPr id="6" name="IMG_0645">
            <a:hlinkClick r:id="" action="ppaction://media"/>
            <a:extLst>
              <a:ext uri="{FF2B5EF4-FFF2-40B4-BE49-F238E27FC236}">
                <a16:creationId xmlns:a16="http://schemas.microsoft.com/office/drawing/2014/main" id="{C0952128-E05D-AA50-6848-A7BCB0EE0D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20281" y="2149323"/>
            <a:ext cx="7906960" cy="4446209"/>
          </a:xfrm>
          <a:prstGeom prst="rect">
            <a:avLst/>
          </a:prstGeom>
        </p:spPr>
      </p:pic>
    </p:spTree>
    <p:extLst>
      <p:ext uri="{BB962C8B-B14F-4D97-AF65-F5344CB8AC3E}">
        <p14:creationId xmlns:p14="http://schemas.microsoft.com/office/powerpoint/2010/main" val="40313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E332BA-44D2-6A6B-59D6-6A91266F4493}"/>
              </a:ext>
            </a:extLst>
          </p:cNvPr>
          <p:cNvSpPr>
            <a:spLocks noGrp="1"/>
          </p:cNvSpPr>
          <p:nvPr>
            <p:ph type="subTitle" idx="1"/>
          </p:nvPr>
        </p:nvSpPr>
        <p:spPr>
          <a:xfrm>
            <a:off x="321868" y="2234459"/>
            <a:ext cx="11562303" cy="2387865"/>
          </a:xfrm>
        </p:spPr>
        <p:txBody>
          <a:bodyPr vert="horz" lIns="91440" tIns="45720" rIns="91440" bIns="45720" rtlCol="0" anchor="t">
            <a:noAutofit/>
          </a:bodyPr>
          <a:lstStyle/>
          <a:p>
            <a:r>
              <a:rPr lang="en-US" dirty="0">
                <a:ea typeface="+mj-lt"/>
                <a:cs typeface="+mj-lt"/>
              </a:rPr>
              <a:t>Presentation of the data in a cloud platform</a:t>
            </a:r>
            <a:endParaRPr lang="en-US" dirty="0"/>
          </a:p>
        </p:txBody>
      </p:sp>
      <p:sp>
        <p:nvSpPr>
          <p:cNvPr id="4" name="Slide Number Placeholder 3">
            <a:extLst>
              <a:ext uri="{FF2B5EF4-FFF2-40B4-BE49-F238E27FC236}">
                <a16:creationId xmlns:a16="http://schemas.microsoft.com/office/drawing/2014/main" id="{40F68243-DA3B-7154-E27E-305106F68E7B}"/>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Tree>
    <p:extLst>
      <p:ext uri="{BB962C8B-B14F-4D97-AF65-F5344CB8AC3E}">
        <p14:creationId xmlns:p14="http://schemas.microsoft.com/office/powerpoint/2010/main" val="3182131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5E3CB8-669B-1701-91B0-AA02689D4011}"/>
              </a:ext>
            </a:extLst>
          </p:cNvPr>
          <p:cNvSpPr>
            <a:spLocks noGrp="1"/>
          </p:cNvSpPr>
          <p:nvPr>
            <p:ph sz="quarter" idx="36"/>
          </p:nvPr>
        </p:nvSpPr>
        <p:spPr>
          <a:xfrm>
            <a:off x="754771" y="2465535"/>
            <a:ext cx="10494412" cy="3427265"/>
          </a:xfrm>
        </p:spPr>
        <p:txBody>
          <a:bodyPr vert="horz" lIns="91440" tIns="45720" rIns="91440" bIns="45720" rtlCol="0" anchor="t">
            <a:noAutofit/>
          </a:bodyPr>
          <a:lstStyle/>
          <a:p>
            <a:pPr marL="283210" indent="-283210"/>
            <a:r>
              <a:rPr lang="en-US" sz="2000" dirty="0">
                <a:ea typeface="+mn-lt"/>
                <a:cs typeface="+mn-lt"/>
              </a:rPr>
              <a:t>Data collected from the smart shoe is transmitted to </a:t>
            </a:r>
            <a:r>
              <a:rPr lang="en-US" sz="2000" dirty="0" err="1">
                <a:ea typeface="+mn-lt"/>
                <a:cs typeface="+mn-lt"/>
              </a:rPr>
              <a:t>Thingspeak</a:t>
            </a:r>
            <a:r>
              <a:rPr lang="en-US" sz="2000" dirty="0">
                <a:ea typeface="+mn-lt"/>
                <a:cs typeface="+mn-lt"/>
              </a:rPr>
              <a:t>. The platform offers user-friendly dashboards for therapists to visualize key gait parameters.</a:t>
            </a:r>
            <a:endParaRPr lang="en-US" sz="2000" dirty="0"/>
          </a:p>
          <a:p>
            <a:pPr marL="283210" indent="-283210"/>
            <a:r>
              <a:rPr lang="en-US" sz="2000" dirty="0">
                <a:ea typeface="+mn-lt"/>
                <a:cs typeface="+mn-lt"/>
              </a:rPr>
              <a:t>Parameters like stride length, gait speed, cadence data are displayed.</a:t>
            </a:r>
            <a:endParaRPr lang="en-US" sz="2000" dirty="0"/>
          </a:p>
          <a:p>
            <a:pPr marL="283210" indent="-283210"/>
            <a:r>
              <a:rPr lang="en-US" sz="2000" dirty="0">
                <a:ea typeface="+mn-lt"/>
                <a:cs typeface="+mn-lt"/>
              </a:rPr>
              <a:t>Therapists can track progress over time and identify areas for improvement in rehabilitation plans.</a:t>
            </a:r>
            <a:endParaRPr lang="en-US" sz="2000" dirty="0"/>
          </a:p>
        </p:txBody>
      </p:sp>
      <p:sp>
        <p:nvSpPr>
          <p:cNvPr id="5" name="Slide Number Placeholder 4">
            <a:extLst>
              <a:ext uri="{FF2B5EF4-FFF2-40B4-BE49-F238E27FC236}">
                <a16:creationId xmlns:a16="http://schemas.microsoft.com/office/drawing/2014/main" id="{1DC80275-84A9-E79E-573E-BB2350C5923B}"/>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Tree>
    <p:extLst>
      <p:ext uri="{BB962C8B-B14F-4D97-AF65-F5344CB8AC3E}">
        <p14:creationId xmlns:p14="http://schemas.microsoft.com/office/powerpoint/2010/main" val="1968495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D26DF3-7B80-93C9-57B8-E7B38184D122}"/>
              </a:ext>
            </a:extLst>
          </p:cNvPr>
          <p:cNvSpPr>
            <a:spLocks noGrp="1"/>
          </p:cNvSpPr>
          <p:nvPr>
            <p:ph type="sldNum" sz="quarter" idx="12"/>
          </p:nvPr>
        </p:nvSpPr>
        <p:spPr/>
        <p:txBody>
          <a:bodyPr/>
          <a:lstStyle/>
          <a:p>
            <a:fld id="{FE024F78-56A6-7740-B68D-8D4D026EDF3F}" type="slidenum">
              <a:rPr lang="en-US" smtClean="0"/>
              <a:pPr/>
              <a:t>23</a:t>
            </a:fld>
            <a:endParaRPr lang="en-US" dirty="0"/>
          </a:p>
        </p:txBody>
      </p:sp>
      <p:pic>
        <p:nvPicPr>
          <p:cNvPr id="5" name="Picture 4" descr="A screenshot of a computer&#10;&#10;Description automatically generated">
            <a:extLst>
              <a:ext uri="{FF2B5EF4-FFF2-40B4-BE49-F238E27FC236}">
                <a16:creationId xmlns:a16="http://schemas.microsoft.com/office/drawing/2014/main" id="{56AFE39A-8D79-EFFD-EA57-A7396E796B05}"/>
              </a:ext>
            </a:extLst>
          </p:cNvPr>
          <p:cNvPicPr>
            <a:picLocks noChangeAspect="1"/>
          </p:cNvPicPr>
          <p:nvPr/>
        </p:nvPicPr>
        <p:blipFill>
          <a:blip r:embed="rId2"/>
          <a:stretch>
            <a:fillRect/>
          </a:stretch>
        </p:blipFill>
        <p:spPr>
          <a:xfrm>
            <a:off x="642937" y="767610"/>
            <a:ext cx="10894219" cy="5310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2251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ea typeface="+mj-lt"/>
                <a:cs typeface="+mj-lt"/>
              </a:rPr>
              <a:t>Data  Acquisition</a:t>
            </a:r>
            <a:endParaRPr lang="en-US" dirty="0"/>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754771" y="2465535"/>
            <a:ext cx="10506318" cy="3427265"/>
          </a:xfrm>
        </p:spPr>
        <p:txBody>
          <a:bodyPr vert="horz" lIns="91440" tIns="45720" rIns="91440" bIns="45720" rtlCol="0" anchor="t">
            <a:noAutofit/>
          </a:bodyPr>
          <a:lstStyle/>
          <a:p>
            <a:pPr marL="566420" lvl="1" indent="-283210" algn="just"/>
            <a:r>
              <a:rPr lang="en-US" sz="2000" dirty="0">
                <a:solidFill>
                  <a:srgbClr val="E3E3E3"/>
                </a:solidFill>
                <a:ea typeface="+mn-lt"/>
                <a:cs typeface="+mn-lt"/>
              </a:rPr>
              <a:t>A diverse age group of three participants were chosen for the study.</a:t>
            </a:r>
            <a:endParaRPr lang="en-US" sz="2000" dirty="0"/>
          </a:p>
          <a:p>
            <a:pPr marL="566420" lvl="1" indent="-283210" algn="just"/>
            <a:r>
              <a:rPr lang="en-US" sz="2000" dirty="0">
                <a:solidFill>
                  <a:srgbClr val="E3E3E3"/>
                </a:solidFill>
                <a:ea typeface="+mn-lt"/>
                <a:cs typeface="+mn-lt"/>
              </a:rPr>
              <a:t>Participants chosen are of varying heights and weights to ensure a representative sample.</a:t>
            </a:r>
            <a:endParaRPr lang="en-US" sz="2000" dirty="0">
              <a:solidFill>
                <a:srgbClr val="E3E3E3"/>
              </a:solidFill>
            </a:endParaRPr>
          </a:p>
          <a:p>
            <a:pPr marL="566420" lvl="1" indent="-283210" algn="just"/>
            <a:r>
              <a:rPr lang="en-US" sz="2000" dirty="0">
                <a:solidFill>
                  <a:srgbClr val="E3E3E3"/>
                </a:solidFill>
                <a:ea typeface="+mn-lt"/>
                <a:cs typeface="+mn-lt"/>
              </a:rPr>
              <a:t>Data collection was conducted in controlled, everyday walking environments.</a:t>
            </a:r>
            <a:endParaRPr lang="en-US" sz="2000" dirty="0"/>
          </a:p>
          <a:p>
            <a:pPr marL="566420" lvl="1" indent="-283210" algn="just"/>
            <a:r>
              <a:rPr lang="en-US" sz="2000" dirty="0">
                <a:solidFill>
                  <a:srgbClr val="E3E3E3"/>
                </a:solidFill>
                <a:ea typeface="+mn-lt"/>
                <a:cs typeface="+mn-lt"/>
              </a:rPr>
              <a:t>This approach aimed to capture real-world gait patterns during typical walking activities.</a:t>
            </a:r>
            <a:endParaRPr lang="en-US" sz="2000" dirty="0"/>
          </a:p>
          <a:p>
            <a:pPr marL="566420" lvl="1" indent="-283210" algn="just">
              <a:buNone/>
            </a:pPr>
            <a:endParaRPr lang="en-US"/>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24</a:t>
            </a:fld>
            <a:endParaRPr lang="en-US" dirty="0"/>
          </a:p>
        </p:txBody>
      </p:sp>
    </p:spTree>
    <p:extLst>
      <p:ext uri="{BB962C8B-B14F-4D97-AF65-F5344CB8AC3E}">
        <p14:creationId xmlns:p14="http://schemas.microsoft.com/office/powerpoint/2010/main" val="3207158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ED9D82CA-8C9A-DF7A-DECD-8E5F17457C70}"/>
              </a:ext>
            </a:extLst>
          </p:cNvPr>
          <p:cNvPicPr>
            <a:picLocks noChangeAspect="1"/>
          </p:cNvPicPr>
          <p:nvPr/>
        </p:nvPicPr>
        <p:blipFill>
          <a:blip r:embed="rId2"/>
          <a:stretch>
            <a:fillRect/>
          </a:stretch>
        </p:blipFill>
        <p:spPr>
          <a:xfrm>
            <a:off x="1245809" y="1133583"/>
            <a:ext cx="9712477" cy="5461693"/>
          </a:xfrm>
          <a:prstGeom prst="rect">
            <a:avLst/>
          </a:prstGeom>
        </p:spPr>
      </p:pic>
      <p:sp>
        <p:nvSpPr>
          <p:cNvPr id="5" name="Title 1">
            <a:extLst>
              <a:ext uri="{FF2B5EF4-FFF2-40B4-BE49-F238E27FC236}">
                <a16:creationId xmlns:a16="http://schemas.microsoft.com/office/drawing/2014/main" id="{35E0B8A3-E605-1F39-65EB-ABE6A2299CC9}"/>
              </a:ext>
            </a:extLst>
          </p:cNvPr>
          <p:cNvSpPr>
            <a:spLocks noGrp="1"/>
          </p:cNvSpPr>
          <p:nvPr>
            <p:ph type="title"/>
          </p:nvPr>
        </p:nvSpPr>
        <p:spPr>
          <a:xfrm>
            <a:off x="1460201" y="113097"/>
            <a:ext cx="9266287" cy="977648"/>
          </a:xfrm>
        </p:spPr>
        <p:txBody>
          <a:bodyPr/>
          <a:lstStyle/>
          <a:p>
            <a:pPr algn="ctr"/>
            <a:r>
              <a:rPr lang="en-US" dirty="0">
                <a:cs typeface="Biome"/>
              </a:rPr>
              <a:t>Subject 1</a:t>
            </a:r>
            <a:endParaRPr lang="en-US" dirty="0"/>
          </a:p>
        </p:txBody>
      </p:sp>
    </p:spTree>
    <p:extLst>
      <p:ext uri="{BB962C8B-B14F-4D97-AF65-F5344CB8AC3E}">
        <p14:creationId xmlns:p14="http://schemas.microsoft.com/office/powerpoint/2010/main" val="272100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E0B8A3-E605-1F39-65EB-ABE6A2299CC9}"/>
              </a:ext>
            </a:extLst>
          </p:cNvPr>
          <p:cNvSpPr>
            <a:spLocks noGrp="1"/>
          </p:cNvSpPr>
          <p:nvPr>
            <p:ph type="title"/>
          </p:nvPr>
        </p:nvSpPr>
        <p:spPr>
          <a:xfrm>
            <a:off x="1460201" y="113097"/>
            <a:ext cx="9266287" cy="977648"/>
          </a:xfrm>
        </p:spPr>
        <p:txBody>
          <a:bodyPr/>
          <a:lstStyle/>
          <a:p>
            <a:pPr algn="ctr"/>
            <a:r>
              <a:rPr lang="en-US" dirty="0">
                <a:cs typeface="Biome"/>
              </a:rPr>
              <a:t>Subject 2</a:t>
            </a:r>
            <a:endParaRPr lang="en-US" dirty="0"/>
          </a:p>
        </p:txBody>
      </p:sp>
      <p:pic>
        <p:nvPicPr>
          <p:cNvPr id="4" name="Picture 3" descr="A screenshot of a graph&#10;&#10;Description automatically generated">
            <a:extLst>
              <a:ext uri="{FF2B5EF4-FFF2-40B4-BE49-F238E27FC236}">
                <a16:creationId xmlns:a16="http://schemas.microsoft.com/office/drawing/2014/main" id="{5B942A63-F79B-67B4-F96B-0CBF624F8E19}"/>
              </a:ext>
            </a:extLst>
          </p:cNvPr>
          <p:cNvPicPr>
            <a:picLocks noChangeAspect="1"/>
          </p:cNvPicPr>
          <p:nvPr/>
        </p:nvPicPr>
        <p:blipFill>
          <a:blip r:embed="rId2"/>
          <a:stretch>
            <a:fillRect/>
          </a:stretch>
        </p:blipFill>
        <p:spPr>
          <a:xfrm>
            <a:off x="1307686" y="1088571"/>
            <a:ext cx="9576627" cy="5394477"/>
          </a:xfrm>
          <a:prstGeom prst="rect">
            <a:avLst/>
          </a:prstGeom>
        </p:spPr>
      </p:pic>
    </p:spTree>
    <p:extLst>
      <p:ext uri="{BB962C8B-B14F-4D97-AF65-F5344CB8AC3E}">
        <p14:creationId xmlns:p14="http://schemas.microsoft.com/office/powerpoint/2010/main" val="3812975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E0B8A3-E605-1F39-65EB-ABE6A2299CC9}"/>
              </a:ext>
            </a:extLst>
          </p:cNvPr>
          <p:cNvSpPr>
            <a:spLocks noGrp="1"/>
          </p:cNvSpPr>
          <p:nvPr>
            <p:ph type="title"/>
          </p:nvPr>
        </p:nvSpPr>
        <p:spPr>
          <a:xfrm>
            <a:off x="1460201" y="113097"/>
            <a:ext cx="9266287" cy="977648"/>
          </a:xfrm>
        </p:spPr>
        <p:txBody>
          <a:bodyPr/>
          <a:lstStyle/>
          <a:p>
            <a:pPr algn="ctr"/>
            <a:r>
              <a:rPr lang="en-US" dirty="0">
                <a:cs typeface="Biome"/>
              </a:rPr>
              <a:t>Subject 3</a:t>
            </a:r>
            <a:endParaRPr lang="en-US" dirty="0"/>
          </a:p>
        </p:txBody>
      </p:sp>
      <p:pic>
        <p:nvPicPr>
          <p:cNvPr id="3" name="Picture 2" descr="A screenshot of a graph&#10;&#10;Description automatically generated">
            <a:extLst>
              <a:ext uri="{FF2B5EF4-FFF2-40B4-BE49-F238E27FC236}">
                <a16:creationId xmlns:a16="http://schemas.microsoft.com/office/drawing/2014/main" id="{EF013BAF-9193-6251-362D-A4624980FD8C}"/>
              </a:ext>
            </a:extLst>
          </p:cNvPr>
          <p:cNvPicPr>
            <a:picLocks noChangeAspect="1"/>
          </p:cNvPicPr>
          <p:nvPr/>
        </p:nvPicPr>
        <p:blipFill>
          <a:blip r:embed="rId2"/>
          <a:stretch>
            <a:fillRect/>
          </a:stretch>
        </p:blipFill>
        <p:spPr>
          <a:xfrm>
            <a:off x="1350120" y="1088571"/>
            <a:ext cx="9709473" cy="5454953"/>
          </a:xfrm>
          <a:prstGeom prst="rect">
            <a:avLst/>
          </a:prstGeom>
        </p:spPr>
      </p:pic>
    </p:spTree>
    <p:extLst>
      <p:ext uri="{BB962C8B-B14F-4D97-AF65-F5344CB8AC3E}">
        <p14:creationId xmlns:p14="http://schemas.microsoft.com/office/powerpoint/2010/main" val="1383405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AA3F-FD37-C65A-306F-2240FEFB79D2}"/>
              </a:ext>
            </a:extLst>
          </p:cNvPr>
          <p:cNvSpPr>
            <a:spLocks noGrp="1"/>
          </p:cNvSpPr>
          <p:nvPr>
            <p:ph type="title"/>
          </p:nvPr>
        </p:nvSpPr>
        <p:spPr>
          <a:xfrm>
            <a:off x="1460201" y="113097"/>
            <a:ext cx="9266287" cy="977648"/>
          </a:xfrm>
        </p:spPr>
        <p:txBody>
          <a:bodyPr/>
          <a:lstStyle/>
          <a:p>
            <a:pPr algn="ctr"/>
            <a:r>
              <a:rPr lang="en-US" dirty="0">
                <a:cs typeface="Biome"/>
              </a:rPr>
              <a:t>Gait analysis</a:t>
            </a:r>
            <a:endParaRPr lang="en-US" dirty="0"/>
          </a:p>
        </p:txBody>
      </p:sp>
      <p:graphicFrame>
        <p:nvGraphicFramePr>
          <p:cNvPr id="5" name="Content Placeholder 4">
            <a:extLst>
              <a:ext uri="{FF2B5EF4-FFF2-40B4-BE49-F238E27FC236}">
                <a16:creationId xmlns:a16="http://schemas.microsoft.com/office/drawing/2014/main" id="{FC14EEA5-39EA-3F3C-D846-67A2D704BA19}"/>
              </a:ext>
            </a:extLst>
          </p:cNvPr>
          <p:cNvGraphicFramePr>
            <a:graphicFrameLocks noGrp="1"/>
          </p:cNvGraphicFramePr>
          <p:nvPr>
            <p:ph sz="quarter" idx="31"/>
            <p:extLst>
              <p:ext uri="{D42A27DB-BD31-4B8C-83A1-F6EECF244321}">
                <p14:modId xmlns:p14="http://schemas.microsoft.com/office/powerpoint/2010/main" val="1729974031"/>
              </p:ext>
            </p:extLst>
          </p:nvPr>
        </p:nvGraphicFramePr>
        <p:xfrm>
          <a:off x="426924" y="1095374"/>
          <a:ext cx="11126632" cy="5760720"/>
        </p:xfrm>
        <a:graphic>
          <a:graphicData uri="http://schemas.openxmlformats.org/drawingml/2006/table">
            <a:tbl>
              <a:tblPr firstRow="1" bandRow="1">
                <a:tableStyleId>{10A1B5D5-9B99-4C35-A422-299274C87663}</a:tableStyleId>
              </a:tblPr>
              <a:tblGrid>
                <a:gridCol w="2781658">
                  <a:extLst>
                    <a:ext uri="{9D8B030D-6E8A-4147-A177-3AD203B41FA5}">
                      <a16:colId xmlns:a16="http://schemas.microsoft.com/office/drawing/2014/main" val="2808690874"/>
                    </a:ext>
                  </a:extLst>
                </a:gridCol>
                <a:gridCol w="2781658">
                  <a:extLst>
                    <a:ext uri="{9D8B030D-6E8A-4147-A177-3AD203B41FA5}">
                      <a16:colId xmlns:a16="http://schemas.microsoft.com/office/drawing/2014/main" val="3058151595"/>
                    </a:ext>
                  </a:extLst>
                </a:gridCol>
                <a:gridCol w="2781658">
                  <a:extLst>
                    <a:ext uri="{9D8B030D-6E8A-4147-A177-3AD203B41FA5}">
                      <a16:colId xmlns:a16="http://schemas.microsoft.com/office/drawing/2014/main" val="2527098996"/>
                    </a:ext>
                  </a:extLst>
                </a:gridCol>
                <a:gridCol w="2781658">
                  <a:extLst>
                    <a:ext uri="{9D8B030D-6E8A-4147-A177-3AD203B41FA5}">
                      <a16:colId xmlns:a16="http://schemas.microsoft.com/office/drawing/2014/main" val="1874678985"/>
                    </a:ext>
                  </a:extLst>
                </a:gridCol>
              </a:tblGrid>
              <a:tr h="592452">
                <a:tc>
                  <a:txBody>
                    <a:bodyPr/>
                    <a:lstStyle/>
                    <a:p>
                      <a:pPr lvl="0" algn="just">
                        <a:lnSpc>
                          <a:spcPct val="100000"/>
                        </a:lnSpc>
                        <a:spcBef>
                          <a:spcPts val="0"/>
                        </a:spcBef>
                        <a:spcAft>
                          <a:spcPts val="0"/>
                        </a:spcAft>
                        <a:buNone/>
                      </a:pPr>
                      <a:r>
                        <a:rPr lang="en-US" sz="1800" b="0" i="0" u="none" strike="noStrike" noProof="0" dirty="0">
                          <a:latin typeface="Arial Nova"/>
                        </a:rPr>
                        <a:t>Parameter</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Subject 1</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Subject 2</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Subject 3</a:t>
                      </a:r>
                      <a:endParaRPr lang="en-US" dirty="0"/>
                    </a:p>
                    <a:p>
                      <a:pPr lvl="0">
                        <a:buNone/>
                      </a:pPr>
                      <a:endParaRPr lang="en-US" dirty="0"/>
                    </a:p>
                  </a:txBody>
                  <a:tcPr/>
                </a:tc>
                <a:extLst>
                  <a:ext uri="{0D108BD9-81ED-4DB2-BD59-A6C34878D82A}">
                    <a16:rowId xmlns:a16="http://schemas.microsoft.com/office/drawing/2014/main" val="1493941642"/>
                  </a:ext>
                </a:extLst>
              </a:tr>
              <a:tr h="606557">
                <a:tc>
                  <a:txBody>
                    <a:bodyPr/>
                    <a:lstStyle/>
                    <a:p>
                      <a:pPr lvl="0" algn="just">
                        <a:lnSpc>
                          <a:spcPct val="100000"/>
                        </a:lnSpc>
                        <a:spcBef>
                          <a:spcPts val="0"/>
                        </a:spcBef>
                        <a:spcAft>
                          <a:spcPts val="0"/>
                        </a:spcAft>
                        <a:buNone/>
                      </a:pPr>
                      <a:r>
                        <a:rPr lang="en-US" sz="1800" b="0" i="0" u="none" strike="noStrike" noProof="0" dirty="0">
                          <a:latin typeface="Arial Nova"/>
                        </a:rPr>
                        <a:t>Stride length (Left Leg)</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91.71±34.04</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95.82±26.79</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98.77±32.04</a:t>
                      </a:r>
                      <a:endParaRPr lang="en-US" dirty="0"/>
                    </a:p>
                    <a:p>
                      <a:pPr lvl="0">
                        <a:buNone/>
                      </a:pPr>
                      <a:endParaRPr lang="en-US" dirty="0"/>
                    </a:p>
                  </a:txBody>
                  <a:tcPr/>
                </a:tc>
                <a:extLst>
                  <a:ext uri="{0D108BD9-81ED-4DB2-BD59-A6C34878D82A}">
                    <a16:rowId xmlns:a16="http://schemas.microsoft.com/office/drawing/2014/main" val="1105451434"/>
                  </a:ext>
                </a:extLst>
              </a:tr>
              <a:tr h="606557">
                <a:tc>
                  <a:txBody>
                    <a:bodyPr/>
                    <a:lstStyle/>
                    <a:p>
                      <a:pPr lvl="0" algn="just">
                        <a:lnSpc>
                          <a:spcPct val="100000"/>
                        </a:lnSpc>
                        <a:spcBef>
                          <a:spcPts val="0"/>
                        </a:spcBef>
                        <a:spcAft>
                          <a:spcPts val="0"/>
                        </a:spcAft>
                        <a:buNone/>
                      </a:pPr>
                      <a:r>
                        <a:rPr lang="en-US" sz="1800" b="0" i="0" u="none" strike="noStrike" noProof="0" dirty="0">
                          <a:latin typeface="Arial Nova"/>
                        </a:rPr>
                        <a:t>Stride Width (Left Leg)</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34.49±18.49</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52.55±14.38</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51.56±23.67</a:t>
                      </a:r>
                      <a:endParaRPr lang="en-US" dirty="0"/>
                    </a:p>
                    <a:p>
                      <a:pPr lvl="0">
                        <a:buNone/>
                      </a:pPr>
                      <a:endParaRPr lang="en-US" dirty="0"/>
                    </a:p>
                  </a:txBody>
                  <a:tcPr/>
                </a:tc>
                <a:extLst>
                  <a:ext uri="{0D108BD9-81ED-4DB2-BD59-A6C34878D82A}">
                    <a16:rowId xmlns:a16="http://schemas.microsoft.com/office/drawing/2014/main" val="3310488467"/>
                  </a:ext>
                </a:extLst>
              </a:tr>
              <a:tr h="592452">
                <a:tc>
                  <a:txBody>
                    <a:bodyPr/>
                    <a:lstStyle/>
                    <a:p>
                      <a:pPr lvl="0" algn="just">
                        <a:lnSpc>
                          <a:spcPct val="100000"/>
                        </a:lnSpc>
                        <a:spcBef>
                          <a:spcPts val="0"/>
                        </a:spcBef>
                        <a:spcAft>
                          <a:spcPts val="0"/>
                        </a:spcAft>
                        <a:buNone/>
                      </a:pPr>
                      <a:r>
                        <a:rPr lang="en-US" sz="1800" b="0" i="0" u="none" strike="noStrike" noProof="0" dirty="0">
                          <a:latin typeface="Arial Nova"/>
                        </a:rPr>
                        <a:t>Gait speed (Left Leg)</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86.38±35.33</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73.15±20.79</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79.53±23.32</a:t>
                      </a:r>
                      <a:endParaRPr lang="en-US" dirty="0"/>
                    </a:p>
                    <a:p>
                      <a:pPr lvl="0">
                        <a:buNone/>
                      </a:pPr>
                      <a:endParaRPr lang="en-US" dirty="0"/>
                    </a:p>
                  </a:txBody>
                  <a:tcPr/>
                </a:tc>
                <a:extLst>
                  <a:ext uri="{0D108BD9-81ED-4DB2-BD59-A6C34878D82A}">
                    <a16:rowId xmlns:a16="http://schemas.microsoft.com/office/drawing/2014/main" val="2377849080"/>
                  </a:ext>
                </a:extLst>
              </a:tr>
              <a:tr h="592452">
                <a:tc>
                  <a:txBody>
                    <a:bodyPr/>
                    <a:lstStyle/>
                    <a:p>
                      <a:pPr lvl="0" algn="just">
                        <a:lnSpc>
                          <a:spcPct val="100000"/>
                        </a:lnSpc>
                        <a:spcBef>
                          <a:spcPts val="0"/>
                        </a:spcBef>
                        <a:spcAft>
                          <a:spcPts val="0"/>
                        </a:spcAft>
                        <a:buNone/>
                      </a:pPr>
                      <a:r>
                        <a:rPr lang="en-US" sz="1800" b="0" i="0" u="none" strike="noStrike" noProof="0" dirty="0">
                          <a:latin typeface="Arial Nova"/>
                        </a:rPr>
                        <a:t>Cadence (Left Leg)</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121.49±45.31</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98.36±36.98</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104.14±38.92</a:t>
                      </a:r>
                      <a:endParaRPr lang="en-US" dirty="0"/>
                    </a:p>
                    <a:p>
                      <a:pPr lvl="0">
                        <a:buNone/>
                      </a:pPr>
                      <a:endParaRPr lang="en-US" dirty="0"/>
                    </a:p>
                  </a:txBody>
                  <a:tcPr/>
                </a:tc>
                <a:extLst>
                  <a:ext uri="{0D108BD9-81ED-4DB2-BD59-A6C34878D82A}">
                    <a16:rowId xmlns:a16="http://schemas.microsoft.com/office/drawing/2014/main" val="3466467668"/>
                  </a:ext>
                </a:extLst>
              </a:tr>
              <a:tr h="606557">
                <a:tc>
                  <a:txBody>
                    <a:bodyPr/>
                    <a:lstStyle/>
                    <a:p>
                      <a:pPr lvl="0" algn="just">
                        <a:lnSpc>
                          <a:spcPct val="100000"/>
                        </a:lnSpc>
                        <a:spcBef>
                          <a:spcPts val="0"/>
                        </a:spcBef>
                        <a:spcAft>
                          <a:spcPts val="0"/>
                        </a:spcAft>
                        <a:buNone/>
                      </a:pPr>
                      <a:r>
                        <a:rPr lang="en-US" sz="1800" b="0" i="0" u="none" strike="noStrike" noProof="0" dirty="0">
                          <a:latin typeface="Arial Nova"/>
                        </a:rPr>
                        <a:t>Stride length (Right Leg)</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100.08±29.69</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114.23±28.32</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87.98±30.79</a:t>
                      </a:r>
                      <a:endParaRPr lang="en-US" dirty="0"/>
                    </a:p>
                    <a:p>
                      <a:pPr lvl="0">
                        <a:buNone/>
                      </a:pPr>
                      <a:endParaRPr lang="en-US" dirty="0"/>
                    </a:p>
                  </a:txBody>
                  <a:tcPr/>
                </a:tc>
                <a:extLst>
                  <a:ext uri="{0D108BD9-81ED-4DB2-BD59-A6C34878D82A}">
                    <a16:rowId xmlns:a16="http://schemas.microsoft.com/office/drawing/2014/main" val="1631774374"/>
                  </a:ext>
                </a:extLst>
              </a:tr>
              <a:tr h="606557">
                <a:tc>
                  <a:txBody>
                    <a:bodyPr/>
                    <a:lstStyle/>
                    <a:p>
                      <a:pPr lvl="0" algn="just">
                        <a:lnSpc>
                          <a:spcPct val="100000"/>
                        </a:lnSpc>
                        <a:spcBef>
                          <a:spcPts val="0"/>
                        </a:spcBef>
                        <a:spcAft>
                          <a:spcPts val="0"/>
                        </a:spcAft>
                        <a:buNone/>
                      </a:pPr>
                      <a:r>
                        <a:rPr lang="en-US" sz="1800" b="0" i="0" u="none" strike="noStrike" noProof="0" dirty="0">
                          <a:latin typeface="Arial Nova"/>
                        </a:rPr>
                        <a:t>Stride Width (Right Leg)</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26.65±16.65</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69.07±15.96</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52.24±22.21</a:t>
                      </a:r>
                      <a:endParaRPr lang="en-US" dirty="0"/>
                    </a:p>
                    <a:p>
                      <a:pPr lvl="0">
                        <a:buNone/>
                      </a:pPr>
                      <a:endParaRPr lang="en-US" dirty="0"/>
                    </a:p>
                  </a:txBody>
                  <a:tcPr/>
                </a:tc>
                <a:extLst>
                  <a:ext uri="{0D108BD9-81ED-4DB2-BD59-A6C34878D82A}">
                    <a16:rowId xmlns:a16="http://schemas.microsoft.com/office/drawing/2014/main" val="1513129367"/>
                  </a:ext>
                </a:extLst>
              </a:tr>
              <a:tr h="606557">
                <a:tc>
                  <a:txBody>
                    <a:bodyPr/>
                    <a:lstStyle/>
                    <a:p>
                      <a:pPr lvl="0" algn="just">
                        <a:lnSpc>
                          <a:spcPct val="100000"/>
                        </a:lnSpc>
                        <a:spcBef>
                          <a:spcPts val="0"/>
                        </a:spcBef>
                        <a:spcAft>
                          <a:spcPts val="0"/>
                        </a:spcAft>
                        <a:buNone/>
                      </a:pPr>
                      <a:r>
                        <a:rPr lang="en-US" sz="1800" b="0" i="0" u="none" strike="noStrike" noProof="0" dirty="0">
                          <a:latin typeface="Arial Nova"/>
                        </a:rPr>
                        <a:t>Gait speed (Right Leg)</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82.96±33.14</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81.27±22.45</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70.80±24.34</a:t>
                      </a:r>
                      <a:endParaRPr lang="en-US" dirty="0"/>
                    </a:p>
                    <a:p>
                      <a:pPr lvl="0">
                        <a:buNone/>
                      </a:pPr>
                      <a:endParaRPr lang="en-US" dirty="0"/>
                    </a:p>
                  </a:txBody>
                  <a:tcPr/>
                </a:tc>
                <a:extLst>
                  <a:ext uri="{0D108BD9-81ED-4DB2-BD59-A6C34878D82A}">
                    <a16:rowId xmlns:a16="http://schemas.microsoft.com/office/drawing/2014/main" val="961427599"/>
                  </a:ext>
                </a:extLst>
              </a:tr>
              <a:tr h="592452">
                <a:tc>
                  <a:txBody>
                    <a:bodyPr/>
                    <a:lstStyle/>
                    <a:p>
                      <a:pPr lvl="0" algn="just">
                        <a:lnSpc>
                          <a:spcPct val="100000"/>
                        </a:lnSpc>
                        <a:spcBef>
                          <a:spcPts val="0"/>
                        </a:spcBef>
                        <a:spcAft>
                          <a:spcPts val="0"/>
                        </a:spcAft>
                        <a:buNone/>
                      </a:pPr>
                      <a:r>
                        <a:rPr lang="en-US" sz="1800" b="0" i="0" u="none" strike="noStrike" noProof="0" dirty="0">
                          <a:latin typeface="Arial Nova"/>
                        </a:rPr>
                        <a:t>Cadence (Right Leg)</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104.09±44.01</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87.06±20.85</a:t>
                      </a:r>
                      <a:endParaRPr lang="en-US" dirty="0"/>
                    </a:p>
                    <a:p>
                      <a:pPr lvl="0">
                        <a:buNone/>
                      </a:pPr>
                      <a:endParaRPr lang="en-US" dirty="0"/>
                    </a:p>
                  </a:txBody>
                  <a:tcPr/>
                </a:tc>
                <a:tc>
                  <a:txBody>
                    <a:bodyPr/>
                    <a:lstStyle/>
                    <a:p>
                      <a:pPr lvl="0" algn="just">
                        <a:lnSpc>
                          <a:spcPct val="100000"/>
                        </a:lnSpc>
                        <a:spcBef>
                          <a:spcPts val="0"/>
                        </a:spcBef>
                        <a:spcAft>
                          <a:spcPts val="0"/>
                        </a:spcAft>
                        <a:buNone/>
                      </a:pPr>
                      <a:r>
                        <a:rPr lang="en-US" sz="1800" b="0" i="0" u="none" strike="noStrike" noProof="0" dirty="0">
                          <a:latin typeface="Arial Nova"/>
                        </a:rPr>
                        <a:t>100.26±30.73</a:t>
                      </a:r>
                      <a:endParaRPr lang="en-US" dirty="0"/>
                    </a:p>
                    <a:p>
                      <a:pPr lvl="0">
                        <a:buNone/>
                      </a:pPr>
                      <a:endParaRPr lang="en-US" dirty="0"/>
                    </a:p>
                  </a:txBody>
                  <a:tcPr/>
                </a:tc>
                <a:extLst>
                  <a:ext uri="{0D108BD9-81ED-4DB2-BD59-A6C34878D82A}">
                    <a16:rowId xmlns:a16="http://schemas.microsoft.com/office/drawing/2014/main" val="1777945915"/>
                  </a:ext>
                </a:extLst>
              </a:tr>
            </a:tbl>
          </a:graphicData>
        </a:graphic>
      </p:graphicFrame>
      <p:sp>
        <p:nvSpPr>
          <p:cNvPr id="4" name="Slide Number Placeholder 3">
            <a:extLst>
              <a:ext uri="{FF2B5EF4-FFF2-40B4-BE49-F238E27FC236}">
                <a16:creationId xmlns:a16="http://schemas.microsoft.com/office/drawing/2014/main" id="{741B7149-9957-9A1F-96BD-4D52DF3F522E}"/>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Tree>
    <p:extLst>
      <p:ext uri="{BB962C8B-B14F-4D97-AF65-F5344CB8AC3E}">
        <p14:creationId xmlns:p14="http://schemas.microsoft.com/office/powerpoint/2010/main" val="2728434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Tree>
    <p:extLst>
      <p:ext uri="{BB962C8B-B14F-4D97-AF65-F5344CB8AC3E}">
        <p14:creationId xmlns:p14="http://schemas.microsoft.com/office/powerpoint/2010/main" val="239546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2681130"/>
            <a:ext cx="2228130" cy="4167185"/>
          </a:xfrm>
        </p:spPr>
        <p:txBody>
          <a:bodyPr anchor="t"/>
          <a:lstStyle/>
          <a:p>
            <a:r>
              <a:rPr lang="en-US" dirty="0"/>
              <a:t>Introduction</a:t>
            </a:r>
          </a:p>
          <a:p>
            <a:r>
              <a:rPr lang="en-US" dirty="0">
                <a:ea typeface="+mn-lt"/>
                <a:cs typeface="+mn-lt"/>
              </a:rPr>
              <a:t>Prominence of Gait</a:t>
            </a:r>
            <a:endParaRPr lang="en-US" dirty="0"/>
          </a:p>
          <a:p>
            <a:r>
              <a:rPr lang="en-US" dirty="0">
                <a:ea typeface="+mn-lt"/>
                <a:cs typeface="+mn-lt"/>
              </a:rPr>
              <a:t>Parameters </a:t>
            </a:r>
            <a:endParaRPr lang="en-US" dirty="0"/>
          </a:p>
          <a:p>
            <a:r>
              <a:rPr lang="en-US" dirty="0">
                <a:latin typeface="Segoe UI"/>
                <a:ea typeface="+mn-lt"/>
                <a:cs typeface="Segoe UI"/>
              </a:rPr>
              <a:t>Process Flow</a:t>
            </a:r>
            <a:endParaRPr lang="en-US" dirty="0"/>
          </a:p>
          <a:p>
            <a:r>
              <a:rPr lang="en-US" dirty="0">
                <a:ea typeface="+mn-lt"/>
                <a:cs typeface="+mn-lt"/>
              </a:rPr>
              <a:t>Steps involved </a:t>
            </a:r>
            <a:endParaRPr lang="en-US" dirty="0">
              <a:ea typeface="+mn-lt"/>
            </a:endParaRPr>
          </a:p>
          <a:p>
            <a:r>
              <a:rPr lang="en-US" dirty="0">
                <a:latin typeface="Segoe UI"/>
                <a:cs typeface="Segoe UI"/>
              </a:rPr>
              <a:t>ZUPT</a:t>
            </a:r>
            <a:endParaRPr lang="en-US" dirty="0">
              <a:solidFill>
                <a:srgbClr val="000000"/>
              </a:solidFill>
              <a:latin typeface="Segoe UI"/>
              <a:cs typeface="Segoe UI"/>
            </a:endParaRPr>
          </a:p>
          <a:p>
            <a:r>
              <a:rPr lang="en-US" dirty="0">
                <a:latin typeface="Segoe UI"/>
                <a:cs typeface="Segoe UI"/>
              </a:rPr>
              <a:t>Formulas</a:t>
            </a:r>
            <a:endParaRPr lang="en-US" dirty="0">
              <a:solidFill>
                <a:srgbClr val="000000"/>
              </a:solidFill>
              <a:latin typeface="Segoe UI"/>
              <a:cs typeface="Segoe UI"/>
            </a:endParaRPr>
          </a:p>
          <a:p>
            <a:endParaRPr lang="en-US" dirty="0"/>
          </a:p>
          <a:p>
            <a:endParaRPr lang="en-US" dirty="0"/>
          </a:p>
        </p:txBody>
      </p:sp>
      <p:sp>
        <p:nvSpPr>
          <p:cNvPr id="3" name="Text Placeholder 3">
            <a:extLst>
              <a:ext uri="{FF2B5EF4-FFF2-40B4-BE49-F238E27FC236}">
                <a16:creationId xmlns:a16="http://schemas.microsoft.com/office/drawing/2014/main" id="{3BD6AD02-E580-A22B-1D49-D365E28AF692}"/>
              </a:ext>
            </a:extLst>
          </p:cNvPr>
          <p:cNvSpPr txBox="1">
            <a:spLocks/>
          </p:cNvSpPr>
          <p:nvPr/>
        </p:nvSpPr>
        <p:spPr>
          <a:xfrm>
            <a:off x="3086101" y="2690655"/>
            <a:ext cx="2228130" cy="4167185"/>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spcAft>
                <a:spcPts val="600"/>
              </a:spcAft>
              <a:buFont typeface="Arial" panose="020B0604020202020204" pitchFamily="34" charset="0"/>
              <a:buNone/>
              <a:defRPr sz="18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120000"/>
              </a:lnSpc>
              <a:spcBef>
                <a:spcPts val="1000"/>
              </a:spcBef>
              <a:spcAft>
                <a:spcPts val="600"/>
              </a:spcAft>
              <a:buClr>
                <a:schemeClr val="accent6"/>
              </a:buClr>
              <a:buFont typeface="Arial" panose="020B0604020202020204" pitchFamily="34" charset="0"/>
              <a:buChar char="•"/>
              <a:defRPr sz="1600" kern="1200">
                <a:solidFill>
                  <a:schemeClr val="bg1"/>
                </a:solidFill>
                <a:latin typeface="+mn-lt"/>
                <a:ea typeface="+mn-ea"/>
                <a:cs typeface="+mn-cs"/>
              </a:defRPr>
            </a:lvl2pPr>
            <a:lvl3pPr marL="1257300" indent="-342900" algn="l" defTabSz="914400" rtl="0" eaLnBrk="1" latinLnBrk="0" hangingPunct="1">
              <a:lnSpc>
                <a:spcPct val="120000"/>
              </a:lnSpc>
              <a:spcBef>
                <a:spcPts val="1000"/>
              </a:spcBef>
              <a:spcAft>
                <a:spcPts val="600"/>
              </a:spcAft>
              <a:buClr>
                <a:schemeClr val="accent6"/>
              </a:buClr>
              <a:buFont typeface="Arial" panose="020B0604020202020204" pitchFamily="34" charset="0"/>
              <a:buChar char="•"/>
              <a:defRPr sz="1400" kern="1200">
                <a:solidFill>
                  <a:schemeClr val="bg1"/>
                </a:solidFill>
                <a:latin typeface="+mn-lt"/>
                <a:ea typeface="+mn-ea"/>
                <a:cs typeface="+mn-cs"/>
              </a:defRPr>
            </a:lvl3pPr>
            <a:lvl4pPr marL="1657350" indent="-285750" algn="l" defTabSz="914400" rtl="0" eaLnBrk="1" latinLnBrk="0" hangingPunct="1">
              <a:lnSpc>
                <a:spcPct val="120000"/>
              </a:lnSpc>
              <a:spcBef>
                <a:spcPts val="1000"/>
              </a:spcBef>
              <a:spcAft>
                <a:spcPts val="600"/>
              </a:spcAft>
              <a:buClr>
                <a:schemeClr val="accent6"/>
              </a:buClr>
              <a:buFont typeface="Arial" panose="020B0604020202020204" pitchFamily="34" charset="0"/>
              <a:buChar char="•"/>
              <a:defRPr sz="1200" kern="1200">
                <a:solidFill>
                  <a:schemeClr val="bg1"/>
                </a:solidFill>
                <a:latin typeface="+mn-lt"/>
                <a:ea typeface="+mn-ea"/>
                <a:cs typeface="+mn-cs"/>
              </a:defRPr>
            </a:lvl4pPr>
            <a:lvl5pPr marL="2114550" indent="-285750" algn="l" defTabSz="914400" rtl="0" eaLnBrk="1" latinLnBrk="0" hangingPunct="1">
              <a:lnSpc>
                <a:spcPct val="120000"/>
              </a:lnSpc>
              <a:spcBef>
                <a:spcPts val="1000"/>
              </a:spcBef>
              <a:spcAft>
                <a:spcPts val="600"/>
              </a:spcAft>
              <a:buClr>
                <a:schemeClr val="accent6"/>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ea typeface="+mn-lt"/>
                <a:cs typeface="+mn-lt"/>
              </a:rPr>
              <a:t>Components</a:t>
            </a:r>
            <a:endParaRPr lang="en-US" dirty="0"/>
          </a:p>
          <a:p>
            <a:r>
              <a:rPr lang="en-US" dirty="0">
                <a:latin typeface="Segoe UI"/>
                <a:ea typeface="+mn-lt"/>
                <a:cs typeface="Segoe UI"/>
              </a:rPr>
              <a:t>DMP</a:t>
            </a:r>
            <a:endParaRPr lang="en-US" dirty="0">
              <a:solidFill>
                <a:srgbClr val="000000"/>
              </a:solidFill>
              <a:latin typeface="Segoe UI"/>
              <a:ea typeface="+mn-lt"/>
              <a:cs typeface="Segoe UI"/>
            </a:endParaRPr>
          </a:p>
          <a:p>
            <a:r>
              <a:rPr lang="en-US" dirty="0">
                <a:ea typeface="+mn-lt"/>
                <a:cs typeface="+mn-lt"/>
              </a:rPr>
              <a:t>Block Diagram</a:t>
            </a:r>
            <a:endParaRPr lang="en-US" dirty="0">
              <a:solidFill>
                <a:srgbClr val="000000"/>
              </a:solidFill>
              <a:ea typeface="+mn-lt"/>
              <a:cs typeface="+mn-lt"/>
            </a:endParaRPr>
          </a:p>
          <a:p>
            <a:r>
              <a:rPr lang="en-US" dirty="0">
                <a:cs typeface="Biome"/>
              </a:rPr>
              <a:t>Hardware</a:t>
            </a:r>
            <a:endParaRPr lang="en-US" dirty="0"/>
          </a:p>
          <a:p>
            <a:r>
              <a:rPr lang="en-US" dirty="0">
                <a:cs typeface="Biome"/>
              </a:rPr>
              <a:t>Setup</a:t>
            </a:r>
            <a:endParaRPr lang="en-US" dirty="0"/>
          </a:p>
          <a:p>
            <a:r>
              <a:rPr lang="en-US" dirty="0">
                <a:cs typeface="Biome"/>
              </a:rPr>
              <a:t>Data Visualization</a:t>
            </a:r>
            <a:endParaRPr lang="en-US" dirty="0"/>
          </a:p>
          <a:p>
            <a:r>
              <a:rPr lang="en-US" dirty="0">
                <a:cs typeface="Biome"/>
              </a:rPr>
              <a:t>Data Acquisition</a:t>
            </a:r>
            <a:endParaRPr lang="en-US" dirty="0"/>
          </a:p>
        </p:txBody>
      </p:sp>
    </p:spTree>
    <p:extLst>
      <p:ext uri="{BB962C8B-B14F-4D97-AF65-F5344CB8AC3E}">
        <p14:creationId xmlns:p14="http://schemas.microsoft.com/office/powerpoint/2010/main" val="146015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ea typeface="+mj-lt"/>
                <a:cs typeface="+mj-lt"/>
              </a:rPr>
              <a:t>Introduction</a:t>
            </a:r>
            <a:endParaRPr lang="en-US" dirty="0"/>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8444756" cy="3736180"/>
          </a:xfrm>
        </p:spPr>
        <p:txBody>
          <a:bodyPr vert="horz" lIns="91440" tIns="45720" rIns="91440" bIns="45720" rtlCol="0" anchor="t">
            <a:noAutofit/>
          </a:bodyPr>
          <a:lstStyle/>
          <a:p>
            <a:pPr algn="just"/>
            <a:r>
              <a:rPr lang="en-US" dirty="0">
                <a:ea typeface="+mn-lt"/>
                <a:cs typeface="+mn-lt"/>
              </a:rPr>
              <a:t>Spinal cord injury (SCI) can cause various gait impairments, making it difficult to walk. To assess these impairments and guide rehabilitation, researchers developed a sensor-based gait analysis using body-mounted inertial sensors.</a:t>
            </a:r>
            <a:endParaRPr lang="en-US" dirty="0"/>
          </a:p>
          <a:p>
            <a:pPr algn="just"/>
            <a:r>
              <a:rPr lang="en-US" dirty="0">
                <a:ea typeface="+mn-lt"/>
                <a:cs typeface="+mn-lt"/>
              </a:rPr>
              <a:t>Traditional gait analysis is often expensive, complex, and restricted to lab settings. This new approach is portable, affordable, and can be used in clinics or even homes. It uses an adaptable algorithm to detect gait events such as heel strike and toe-off, even for diverse gait patterns and  walking speeds.</a:t>
            </a:r>
            <a:endParaRPr lang="en-US" dirty="0"/>
          </a:p>
          <a:p>
            <a:pPr algn="just"/>
            <a:r>
              <a:rPr lang="en-US" dirty="0">
                <a:ea typeface="+mn-lt"/>
                <a:cs typeface="+mn-lt"/>
              </a:rPr>
              <a:t>This sensor-based analysis was validated against the gold standard gait analysis and showed promising results. It has the potential to be integrated into daily clinical routines, allowing for personalized rehabilitation programs and improved care for people with SCI.</a:t>
            </a:r>
            <a:endParaRPr lang="en-US" dirty="0"/>
          </a:p>
          <a:p>
            <a:pPr algn="just"/>
            <a:endParaRPr lang="en-US" dirty="0"/>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96263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ea typeface="+mj-lt"/>
                <a:cs typeface="+mj-lt"/>
              </a:rPr>
              <a:t>Prominence of Gait</a:t>
            </a:r>
            <a:endParaRPr lang="en-US" dirty="0"/>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96814" y="2474811"/>
            <a:ext cx="8825223" cy="2111554"/>
          </a:xfrm>
        </p:spPr>
        <p:txBody>
          <a:bodyPr vert="horz" lIns="91440" tIns="45720" rIns="91440" bIns="45720" rtlCol="0" anchor="t">
            <a:noAutofit/>
          </a:bodyPr>
          <a:lstStyle/>
          <a:p>
            <a:pPr algn="just"/>
            <a:r>
              <a:rPr lang="en-US" dirty="0">
                <a:ea typeface="+mn-lt"/>
                <a:cs typeface="+mn-lt"/>
              </a:rPr>
              <a:t>Gait analysis with body-mounted sensors is a transformative tool in rehabilitation, offering real-time insights into individuals' walking patterns. These sensors provide therapists with valuable data to craft personalized recovery programs for patients recuperating from injuries or neurological conditions. By precisely monitoring gait dynamics, healthcare professionals can optimize rehabilitation strategies, ensuring tailored interventions that promote effective recovery. </a:t>
            </a:r>
            <a:endParaRPr lang="en-US" dirty="0"/>
          </a:p>
          <a:p>
            <a:pPr algn="just"/>
            <a:endParaRPr lang="en-US" dirty="0">
              <a:cs typeface="Biome"/>
            </a:endParaRP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pic>
        <p:nvPicPr>
          <p:cNvPr id="8" name="Content Placeholder 7">
            <a:extLst>
              <a:ext uri="{FF2B5EF4-FFF2-40B4-BE49-F238E27FC236}">
                <a16:creationId xmlns:a16="http://schemas.microsoft.com/office/drawing/2014/main" id="{44C567F0-49C0-232A-7FDB-AEBE97C11922}"/>
              </a:ext>
            </a:extLst>
          </p:cNvPr>
          <p:cNvPicPr>
            <a:picLocks noGrp="1" noChangeAspect="1"/>
          </p:cNvPicPr>
          <p:nvPr>
            <p:ph sz="quarter" idx="36"/>
          </p:nvPr>
        </p:nvPicPr>
        <p:blipFill>
          <a:blip r:embed="rId3"/>
          <a:stretch>
            <a:fillRect/>
          </a:stretch>
        </p:blipFill>
        <p:spPr>
          <a:xfrm>
            <a:off x="4271562" y="4701279"/>
            <a:ext cx="5090620" cy="1897242"/>
          </a:xfrm>
        </p:spPr>
      </p:pic>
    </p:spTree>
    <p:extLst>
      <p:ext uri="{BB962C8B-B14F-4D97-AF65-F5344CB8AC3E}">
        <p14:creationId xmlns:p14="http://schemas.microsoft.com/office/powerpoint/2010/main" val="1073601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671671" y="710458"/>
            <a:ext cx="4958081" cy="1018648"/>
          </a:xfrm>
        </p:spPr>
        <p:txBody>
          <a:bodyPr vert="horz" lIns="91440" tIns="45720" rIns="91440" bIns="45720" rtlCol="0" anchor="t">
            <a:noAutofit/>
          </a:bodyPr>
          <a:lstStyle/>
          <a:p>
            <a:r>
              <a:rPr lang="en-US" dirty="0">
                <a:ea typeface="+mj-lt"/>
                <a:cs typeface="+mj-lt"/>
              </a:rPr>
              <a:t>Parameters </a:t>
            </a:r>
            <a:endParaRPr lang="en-US" dirty="0">
              <a:cs typeface="Biome"/>
            </a:endParaRP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pic>
        <p:nvPicPr>
          <p:cNvPr id="2" name="Picture 1" descr="A black and white image of a plane&#10;&#10;Description automatically generated">
            <a:extLst>
              <a:ext uri="{FF2B5EF4-FFF2-40B4-BE49-F238E27FC236}">
                <a16:creationId xmlns:a16="http://schemas.microsoft.com/office/drawing/2014/main" id="{82B2808E-C0B8-12BB-287A-37156373260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100000" contrast="100000"/>
                    </a14:imgEffect>
                  </a14:imgLayer>
                </a14:imgProps>
              </a:ext>
            </a:extLst>
          </a:blip>
          <a:stretch>
            <a:fillRect/>
          </a:stretch>
        </p:blipFill>
        <p:spPr>
          <a:xfrm>
            <a:off x="6422231" y="1845469"/>
            <a:ext cx="5467351" cy="1393032"/>
          </a:xfrm>
          <a:prstGeom prst="rect">
            <a:avLst/>
          </a:prstGeom>
        </p:spPr>
      </p:pic>
      <p:pic>
        <p:nvPicPr>
          <p:cNvPr id="6" name="Picture 5" descr="An orange and white hourglass on a black background&#10;&#10;Description automatically generated">
            <a:extLst>
              <a:ext uri="{FF2B5EF4-FFF2-40B4-BE49-F238E27FC236}">
                <a16:creationId xmlns:a16="http://schemas.microsoft.com/office/drawing/2014/main" id="{372A23CC-1A6C-E239-3256-9A8152DD55D5}"/>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100000" contrast="100000"/>
                    </a14:imgEffect>
                  </a14:imgLayer>
                </a14:imgProps>
              </a:ext>
            </a:extLst>
          </a:blip>
          <a:stretch>
            <a:fillRect/>
          </a:stretch>
        </p:blipFill>
        <p:spPr>
          <a:xfrm rot="-2100000">
            <a:off x="8055769" y="2681287"/>
            <a:ext cx="2569369" cy="2566988"/>
          </a:xfrm>
          <a:prstGeom prst="rect">
            <a:avLst/>
          </a:prstGeom>
        </p:spPr>
      </p:pic>
      <p:pic>
        <p:nvPicPr>
          <p:cNvPr id="7" name="Picture 6" descr="A black background with footprints&#10;&#10;Description automatically generated">
            <a:extLst>
              <a:ext uri="{FF2B5EF4-FFF2-40B4-BE49-F238E27FC236}">
                <a16:creationId xmlns:a16="http://schemas.microsoft.com/office/drawing/2014/main" id="{A0327563-DC3D-9C4F-289D-CF23EE9B04B3}"/>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Effect>
                      <a14:brightnessContrast bright="100000" contrast="100000"/>
                    </a14:imgEffect>
                  </a14:imgLayer>
                </a14:imgProps>
              </a:ext>
            </a:extLst>
          </a:blip>
          <a:stretch>
            <a:fillRect/>
          </a:stretch>
        </p:blipFill>
        <p:spPr>
          <a:xfrm>
            <a:off x="6553199" y="4748213"/>
            <a:ext cx="5312569" cy="2624137"/>
          </a:xfrm>
          <a:prstGeom prst="rect">
            <a:avLst/>
          </a:prstGeom>
        </p:spPr>
      </p:pic>
      <p:sp>
        <p:nvSpPr>
          <p:cNvPr id="10" name="TextBox 9">
            <a:extLst>
              <a:ext uri="{FF2B5EF4-FFF2-40B4-BE49-F238E27FC236}">
                <a16:creationId xmlns:a16="http://schemas.microsoft.com/office/drawing/2014/main" id="{D07BD5D5-9CEE-2B30-0C69-72815F64BAEC}"/>
              </a:ext>
            </a:extLst>
          </p:cNvPr>
          <p:cNvSpPr txBox="1"/>
          <p:nvPr/>
        </p:nvSpPr>
        <p:spPr>
          <a:xfrm>
            <a:off x="448091" y="1490739"/>
            <a:ext cx="5663972" cy="610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pPr>
            <a:r>
              <a:rPr lang="en-US" cap="all" dirty="0">
                <a:solidFill>
                  <a:schemeClr val="accent3"/>
                </a:solidFill>
                <a:latin typeface="Segoe UI"/>
                <a:cs typeface="Segoe UI"/>
              </a:rPr>
              <a:t>GAIT SPEED:</a:t>
            </a:r>
            <a:r>
              <a:rPr lang="en-US" cap="all" dirty="0">
                <a:solidFill>
                  <a:srgbClr val="FFFFFF"/>
                </a:solidFill>
                <a:latin typeface="Segoe UI"/>
                <a:cs typeface="Segoe UI"/>
              </a:rPr>
              <a:t> </a:t>
            </a:r>
            <a:endParaRPr lang="en-US" dirty="0">
              <a:latin typeface="Segoe UI"/>
              <a:cs typeface="Segoe UI"/>
            </a:endParaRPr>
          </a:p>
          <a:p>
            <a:pPr>
              <a:lnSpc>
                <a:spcPct val="90000"/>
              </a:lnSpc>
              <a:spcBef>
                <a:spcPct val="0"/>
              </a:spcBef>
            </a:pPr>
            <a:endParaRPr lang="en-US" cap="all" dirty="0">
              <a:solidFill>
                <a:srgbClr val="FFFFFF"/>
              </a:solidFill>
              <a:latin typeface="Segoe UI"/>
              <a:cs typeface="Segoe UI"/>
            </a:endParaRPr>
          </a:p>
          <a:p>
            <a:pPr>
              <a:lnSpc>
                <a:spcPct val="90000"/>
              </a:lnSpc>
              <a:spcBef>
                <a:spcPct val="0"/>
              </a:spcBef>
            </a:pPr>
            <a:r>
              <a:rPr lang="en-US" cap="all" dirty="0">
                <a:solidFill>
                  <a:srgbClr val="FFFFFF"/>
                </a:solidFill>
                <a:latin typeface="Segoe UI"/>
                <a:cs typeface="Segoe UI"/>
              </a:rPr>
              <a:t>   </a:t>
            </a:r>
            <a:r>
              <a:rPr lang="en-US" dirty="0">
                <a:solidFill>
                  <a:srgbClr val="FFFFFF"/>
                </a:solidFill>
                <a:latin typeface="Segoe UI"/>
                <a:cs typeface="Segoe UI"/>
              </a:rPr>
              <a:t>Gait speed is the time one takes to walk a specified distance on level surfaces over a short distance.</a:t>
            </a:r>
            <a:br>
              <a:rPr lang="en-US" dirty="0">
                <a:solidFill>
                  <a:srgbClr val="FFFFFF"/>
                </a:solidFill>
                <a:latin typeface="Segoe UI"/>
                <a:cs typeface="Segoe UI"/>
              </a:rPr>
            </a:br>
            <a:endParaRPr lang="en-US" dirty="0">
              <a:latin typeface="Segoe UI"/>
              <a:cs typeface="Segoe UI"/>
            </a:endParaRPr>
          </a:p>
          <a:p>
            <a:pPr>
              <a:lnSpc>
                <a:spcPct val="90000"/>
              </a:lnSpc>
              <a:spcBef>
                <a:spcPct val="0"/>
              </a:spcBef>
            </a:pPr>
            <a:r>
              <a:rPr lang="en-US" cap="all" dirty="0">
                <a:solidFill>
                  <a:schemeClr val="accent3"/>
                </a:solidFill>
                <a:latin typeface="Segoe UI"/>
                <a:cs typeface="Segoe UI"/>
              </a:rPr>
              <a:t>CADENCE:</a:t>
            </a:r>
            <a:r>
              <a:rPr lang="en-US" cap="all" dirty="0">
                <a:solidFill>
                  <a:srgbClr val="FFFFFF"/>
                </a:solidFill>
                <a:latin typeface="Segoe UI"/>
                <a:cs typeface="Segoe UI"/>
              </a:rPr>
              <a:t> </a:t>
            </a:r>
            <a:endParaRPr lang="en-US" dirty="0">
              <a:latin typeface="Segoe UI"/>
              <a:cs typeface="Segoe UI"/>
            </a:endParaRPr>
          </a:p>
          <a:p>
            <a:pPr>
              <a:lnSpc>
                <a:spcPct val="90000"/>
              </a:lnSpc>
              <a:spcBef>
                <a:spcPct val="0"/>
              </a:spcBef>
            </a:pPr>
            <a:endParaRPr lang="en-US" cap="all" dirty="0">
              <a:solidFill>
                <a:srgbClr val="FFFFFF"/>
              </a:solidFill>
              <a:latin typeface="Segoe UI"/>
              <a:cs typeface="Segoe UI"/>
            </a:endParaRPr>
          </a:p>
          <a:p>
            <a:pPr>
              <a:lnSpc>
                <a:spcPct val="90000"/>
              </a:lnSpc>
              <a:spcBef>
                <a:spcPct val="0"/>
              </a:spcBef>
            </a:pPr>
            <a:r>
              <a:rPr lang="en-US" cap="all" dirty="0">
                <a:solidFill>
                  <a:srgbClr val="FFFFFF"/>
                </a:solidFill>
                <a:latin typeface="Segoe UI"/>
                <a:cs typeface="Segoe UI"/>
              </a:rPr>
              <a:t>   </a:t>
            </a:r>
            <a:r>
              <a:rPr lang="en-US" dirty="0">
                <a:solidFill>
                  <a:srgbClr val="FFFFFF"/>
                </a:solidFill>
                <a:latin typeface="Segoe UI"/>
                <a:cs typeface="Segoe UI"/>
              </a:rPr>
              <a:t>Cadence is a measure of speed calculated as the total number of full cycles (of both foot strike) taken within a given period of time.</a:t>
            </a:r>
            <a:br>
              <a:rPr lang="en-US" dirty="0">
                <a:solidFill>
                  <a:srgbClr val="FFFFFF"/>
                </a:solidFill>
                <a:latin typeface="Segoe UI"/>
                <a:cs typeface="Segoe UI"/>
              </a:rPr>
            </a:br>
            <a:br>
              <a:rPr lang="en-US" dirty="0">
                <a:solidFill>
                  <a:srgbClr val="FFFFFF"/>
                </a:solidFill>
                <a:latin typeface="Segoe UI"/>
                <a:cs typeface="Segoe UI"/>
              </a:rPr>
            </a:br>
            <a:r>
              <a:rPr lang="en-US" cap="all" dirty="0">
                <a:solidFill>
                  <a:schemeClr val="accent3"/>
                </a:solidFill>
                <a:latin typeface="Segoe UI"/>
                <a:cs typeface="Segoe UI"/>
              </a:rPr>
              <a:t>Stride length:</a:t>
            </a:r>
            <a:r>
              <a:rPr lang="en-US" cap="all" dirty="0">
                <a:solidFill>
                  <a:srgbClr val="FFFFFF"/>
                </a:solidFill>
                <a:latin typeface="Segoe UI"/>
                <a:cs typeface="Segoe UI"/>
              </a:rPr>
              <a:t> </a:t>
            </a:r>
            <a:endParaRPr lang="en-US" dirty="0">
              <a:solidFill>
                <a:srgbClr val="000000"/>
              </a:solidFill>
              <a:latin typeface="Segoe UI"/>
              <a:cs typeface="Segoe UI"/>
            </a:endParaRPr>
          </a:p>
          <a:p>
            <a:pPr>
              <a:lnSpc>
                <a:spcPct val="90000"/>
              </a:lnSpc>
              <a:spcBef>
                <a:spcPct val="0"/>
              </a:spcBef>
            </a:pPr>
            <a:endParaRPr lang="en-US" dirty="0">
              <a:latin typeface="Segoe UI"/>
              <a:cs typeface="Segoe UI"/>
            </a:endParaRPr>
          </a:p>
          <a:p>
            <a:pPr>
              <a:lnSpc>
                <a:spcPct val="90000"/>
              </a:lnSpc>
              <a:spcBef>
                <a:spcPct val="0"/>
              </a:spcBef>
            </a:pPr>
            <a:r>
              <a:rPr lang="en-US" cap="all" dirty="0">
                <a:solidFill>
                  <a:srgbClr val="FFFFFF"/>
                </a:solidFill>
                <a:latin typeface="Segoe UI"/>
                <a:cs typeface="Segoe UI"/>
              </a:rPr>
              <a:t>   </a:t>
            </a:r>
            <a:r>
              <a:rPr lang="en-US" dirty="0">
                <a:solidFill>
                  <a:srgbClr val="FFFFFF"/>
                </a:solidFill>
                <a:latin typeface="Segoe UI"/>
                <a:cs typeface="Segoe UI"/>
              </a:rPr>
              <a:t>Stride length is the linear distance covered when you take two steps, one with each foot.</a:t>
            </a:r>
            <a:br>
              <a:rPr lang="en-US" dirty="0">
                <a:solidFill>
                  <a:srgbClr val="FFFFFF"/>
                </a:solidFill>
                <a:latin typeface="Segoe UI"/>
                <a:cs typeface="Segoe UI"/>
              </a:rPr>
            </a:br>
            <a:br>
              <a:rPr lang="en-US" dirty="0">
                <a:solidFill>
                  <a:srgbClr val="FFFFFF"/>
                </a:solidFill>
                <a:latin typeface="Segoe UI"/>
                <a:cs typeface="Segoe UI"/>
              </a:rPr>
            </a:br>
            <a:r>
              <a:rPr lang="en-US" cap="all" dirty="0">
                <a:solidFill>
                  <a:schemeClr val="accent3"/>
                </a:solidFill>
                <a:latin typeface="Segoe UI"/>
                <a:cs typeface="Segoe UI"/>
              </a:rPr>
              <a:t>stride width:</a:t>
            </a:r>
            <a:endParaRPr lang="en-US" dirty="0">
              <a:solidFill>
                <a:schemeClr val="accent3"/>
              </a:solidFill>
              <a:latin typeface="Segoe UI"/>
              <a:cs typeface="Segoe UI"/>
            </a:endParaRPr>
          </a:p>
          <a:p>
            <a:pPr>
              <a:lnSpc>
                <a:spcPct val="90000"/>
              </a:lnSpc>
              <a:spcBef>
                <a:spcPct val="0"/>
              </a:spcBef>
            </a:pPr>
            <a:endParaRPr lang="en-US">
              <a:solidFill>
                <a:srgbClr val="000000"/>
              </a:solidFill>
              <a:latin typeface="Segoe UI"/>
              <a:cs typeface="Segoe UI"/>
            </a:endParaRPr>
          </a:p>
          <a:p>
            <a:pPr>
              <a:lnSpc>
                <a:spcPct val="90000"/>
              </a:lnSpc>
              <a:spcBef>
                <a:spcPct val="0"/>
              </a:spcBef>
            </a:pPr>
            <a:r>
              <a:rPr lang="en-US" dirty="0">
                <a:solidFill>
                  <a:srgbClr val="FFFFFF"/>
                </a:solidFill>
                <a:latin typeface="Segoe UI"/>
                <a:cs typeface="Segoe UI"/>
              </a:rPr>
              <a:t>   Stride width is the lateral distance covered when you take two steps, one with each foot.</a:t>
            </a:r>
            <a:br>
              <a:rPr lang="en-US" dirty="0">
                <a:solidFill>
                  <a:srgbClr val="FFFFFF"/>
                </a:solidFill>
                <a:latin typeface="Segoe UI"/>
                <a:cs typeface="Segoe UI"/>
              </a:rPr>
            </a:br>
            <a:endParaRPr lang="en-US">
              <a:latin typeface="Segoe UI"/>
              <a:cs typeface="Segoe UI"/>
            </a:endParaRPr>
          </a:p>
          <a:p>
            <a:pPr>
              <a:lnSpc>
                <a:spcPct val="90000"/>
              </a:lnSpc>
              <a:spcBef>
                <a:spcPct val="0"/>
              </a:spcBef>
            </a:pPr>
            <a:endParaRPr lang="en-US" dirty="0">
              <a:latin typeface="Segoe UI"/>
              <a:cs typeface="Segoe UI"/>
            </a:endParaRPr>
          </a:p>
          <a:p>
            <a:pPr algn="l">
              <a:lnSpc>
                <a:spcPct val="90000"/>
              </a:lnSpc>
              <a:spcBef>
                <a:spcPct val="0"/>
              </a:spcBef>
            </a:pPr>
            <a:endParaRPr lang="en-US" dirty="0">
              <a:latin typeface="Segoe UI"/>
              <a:cs typeface="Segoe UI"/>
            </a:endParaRPr>
          </a:p>
          <a:p>
            <a:endParaRPr lang="en-US" dirty="0"/>
          </a:p>
        </p:txBody>
      </p:sp>
    </p:spTree>
    <p:extLst>
      <p:ext uri="{BB962C8B-B14F-4D97-AF65-F5344CB8AC3E}">
        <p14:creationId xmlns:p14="http://schemas.microsoft.com/office/powerpoint/2010/main" val="59814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0"/>
            <a:ext cx="6327105" cy="599817"/>
          </a:xfrm>
        </p:spPr>
        <p:txBody>
          <a:bodyPr anchor="b"/>
          <a:lstStyle/>
          <a:p>
            <a:r>
              <a:rPr lang="en-US" dirty="0">
                <a:ea typeface="+mj-lt"/>
                <a:cs typeface="+mj-lt"/>
              </a:rPr>
              <a:t>Process Flow</a:t>
            </a:r>
            <a:endParaRPr lang="en-US" dirty="0"/>
          </a:p>
        </p:txBody>
      </p:sp>
      <p:pic>
        <p:nvPicPr>
          <p:cNvPr id="4" name="Picture 3" descr="A diagram of a process&#10;&#10;Description automatically generated">
            <a:extLst>
              <a:ext uri="{FF2B5EF4-FFF2-40B4-BE49-F238E27FC236}">
                <a16:creationId xmlns:a16="http://schemas.microsoft.com/office/drawing/2014/main" id="{327A8346-9899-D0C1-13E0-429566AA827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a14:imgEffect>
                  </a14:imgLayer>
                </a14:imgProps>
              </a:ext>
            </a:extLst>
          </a:blip>
          <a:stretch>
            <a:fillRect/>
          </a:stretch>
        </p:blipFill>
        <p:spPr>
          <a:xfrm>
            <a:off x="4548933" y="869156"/>
            <a:ext cx="3094132" cy="5798344"/>
          </a:xfrm>
          <a:prstGeom prst="rect">
            <a:avLst/>
          </a:prstGeom>
        </p:spPr>
      </p:pic>
    </p:spTree>
    <p:extLst>
      <p:ext uri="{BB962C8B-B14F-4D97-AF65-F5344CB8AC3E}">
        <p14:creationId xmlns:p14="http://schemas.microsoft.com/office/powerpoint/2010/main" val="133073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ea typeface="+mj-lt"/>
                <a:cs typeface="+mj-lt"/>
              </a:rPr>
              <a:t>Steps Involved</a:t>
            </a:r>
            <a:endParaRPr lang="en-US" dirty="0"/>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5"/>
          </p:nvPr>
        </p:nvSpPr>
        <p:spPr>
          <a:xfrm>
            <a:off x="747508" y="2465539"/>
            <a:ext cx="10501616" cy="3759471"/>
          </a:xfrm>
        </p:spPr>
        <p:txBody>
          <a:bodyPr vert="horz" lIns="91440" tIns="45720" rIns="91440" bIns="45720" rtlCol="0" anchor="t">
            <a:noAutofit/>
          </a:bodyPr>
          <a:lstStyle/>
          <a:p>
            <a:r>
              <a:rPr lang="en-US" dirty="0">
                <a:ea typeface="+mn-lt"/>
                <a:cs typeface="+mn-lt"/>
              </a:rPr>
              <a:t>Defining a starting and ending point of each stride cycle.</a:t>
            </a:r>
            <a:endParaRPr lang="en-US" dirty="0"/>
          </a:p>
          <a:p>
            <a:pPr>
              <a:buClr>
                <a:srgbClr val="1CDFF5"/>
              </a:buClr>
            </a:pPr>
            <a:r>
              <a:rPr lang="en-US" dirty="0">
                <a:ea typeface="+mn-lt"/>
                <a:cs typeface="+mn-lt"/>
              </a:rPr>
              <a:t>Determining the orientation of the inertial sensor with respect to the global coordinate system.</a:t>
            </a:r>
            <a:endParaRPr lang="en-US" dirty="0"/>
          </a:p>
          <a:p>
            <a:pPr>
              <a:buClr>
                <a:srgbClr val="1CDFF5"/>
              </a:buClr>
            </a:pPr>
            <a:r>
              <a:rPr lang="en-US" dirty="0">
                <a:ea typeface="+mn-lt"/>
                <a:cs typeface="+mn-lt"/>
              </a:rPr>
              <a:t>Projecting the gravity component into the sensor coordinate system based on the instantaneous orientation of the inertial sensor and remove the acceleration due to gravity from the sensor acceleration.</a:t>
            </a:r>
            <a:endParaRPr lang="en-US" dirty="0">
              <a:ea typeface="+mn-lt"/>
            </a:endParaRPr>
          </a:p>
          <a:p>
            <a:pPr>
              <a:buClr>
                <a:srgbClr val="1CDFF5"/>
              </a:buClr>
            </a:pPr>
            <a:r>
              <a:rPr lang="en-US" dirty="0">
                <a:cs typeface="Biome"/>
              </a:rPr>
              <a:t>Project the gravity free acceleration into the global coordinate </a:t>
            </a:r>
            <a:r>
              <a:rPr lang="en-US" dirty="0">
                <a:ea typeface="+mn-lt"/>
                <a:cs typeface="+mn-lt"/>
              </a:rPr>
              <a:t>system based on the instantaneous orientation of the inertial sensor.</a:t>
            </a:r>
            <a:endParaRPr lang="en-US" dirty="0"/>
          </a:p>
          <a:p>
            <a:pPr>
              <a:buClr>
                <a:srgbClr val="1CDFF5"/>
              </a:buClr>
            </a:pPr>
            <a:r>
              <a:rPr lang="en-US" dirty="0">
                <a:ea typeface="+mn-lt"/>
                <a:cs typeface="+mn-lt"/>
              </a:rPr>
              <a:t>Integrating the acceleration in the global coordinate system from the starting point to obtain instantaneous sensor velocity and the associated stride length.</a:t>
            </a:r>
            <a:endParaRPr lang="en-US" dirty="0"/>
          </a:p>
          <a:p>
            <a:pPr>
              <a:buClr>
                <a:srgbClr val="1CDFF5"/>
              </a:buClr>
            </a:pP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2728059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10D6-A774-B99C-FE90-544575A5222E}"/>
              </a:ext>
            </a:extLst>
          </p:cNvPr>
          <p:cNvSpPr>
            <a:spLocks noGrp="1"/>
          </p:cNvSpPr>
          <p:nvPr>
            <p:ph type="title"/>
          </p:nvPr>
        </p:nvSpPr>
        <p:spPr/>
        <p:txBody>
          <a:bodyPr/>
          <a:lstStyle/>
          <a:p>
            <a:r>
              <a:rPr lang="en-US" dirty="0">
                <a:cs typeface="Biome"/>
              </a:rPr>
              <a:t>ZUPT</a:t>
            </a:r>
            <a:endParaRPr lang="en-US" dirty="0"/>
          </a:p>
        </p:txBody>
      </p:sp>
      <p:sp>
        <p:nvSpPr>
          <p:cNvPr id="3" name="Content Placeholder 2">
            <a:extLst>
              <a:ext uri="{FF2B5EF4-FFF2-40B4-BE49-F238E27FC236}">
                <a16:creationId xmlns:a16="http://schemas.microsoft.com/office/drawing/2014/main" id="{6D15BC46-AF16-36EB-D895-040DBBED4B87}"/>
              </a:ext>
            </a:extLst>
          </p:cNvPr>
          <p:cNvSpPr>
            <a:spLocks noGrp="1"/>
          </p:cNvSpPr>
          <p:nvPr>
            <p:ph sz="quarter" idx="31"/>
          </p:nvPr>
        </p:nvSpPr>
        <p:spPr>
          <a:xfrm>
            <a:off x="3305669" y="2124869"/>
            <a:ext cx="8563818" cy="4093367"/>
          </a:xfrm>
        </p:spPr>
        <p:txBody>
          <a:bodyPr vert="horz" lIns="91440" tIns="45720" rIns="91440" bIns="45720" rtlCol="0" anchor="t">
            <a:noAutofit/>
          </a:bodyPr>
          <a:lstStyle/>
          <a:p>
            <a:pPr algn="just"/>
            <a:r>
              <a:rPr lang="en-US" dirty="0">
                <a:ea typeface="+mn-lt"/>
                <a:cs typeface="+mn-lt"/>
              </a:rPr>
              <a:t>ZUPT stands for Zero-Velocity Update Technique.</a:t>
            </a:r>
            <a:endParaRPr lang="en-US" dirty="0"/>
          </a:p>
          <a:p>
            <a:pPr algn="just"/>
            <a:r>
              <a:rPr lang="en-US" dirty="0">
                <a:ea typeface="+mn-lt"/>
                <a:cs typeface="+mn-lt"/>
              </a:rPr>
              <a:t>It's a crucial step in processing data from accelerometers used in gait analysis.</a:t>
            </a:r>
            <a:endParaRPr lang="en-US" dirty="0"/>
          </a:p>
          <a:p>
            <a:pPr algn="just"/>
            <a:r>
              <a:rPr lang="en-US" dirty="0">
                <a:ea typeface="+mn-lt"/>
                <a:cs typeface="+mn-lt"/>
              </a:rPr>
              <a:t>Accelerometers measure acceleration, but they can drift over time, accumulating errors.</a:t>
            </a:r>
            <a:endParaRPr lang="en-US" dirty="0"/>
          </a:p>
          <a:p>
            <a:pPr algn="just"/>
            <a:r>
              <a:rPr lang="en-US" dirty="0">
                <a:ea typeface="+mn-lt"/>
                <a:cs typeface="+mn-lt"/>
              </a:rPr>
              <a:t>ZUPT utilizes the fact that during specific gait phases (mid-stance), the foot has minimal or zero velocity.</a:t>
            </a:r>
            <a:endParaRPr lang="en-US" dirty="0"/>
          </a:p>
          <a:p>
            <a:pPr algn="just"/>
            <a:r>
              <a:rPr lang="en-US" dirty="0">
                <a:ea typeface="+mn-lt"/>
                <a:cs typeface="+mn-lt"/>
              </a:rPr>
              <a:t>By assuming zero velocity during these mid-stance periods, ZUPT can effectively reset the accumulated drift in the accelerometer data. </a:t>
            </a:r>
            <a:endParaRPr lang="en-US"/>
          </a:p>
          <a:p>
            <a:pPr algn="just"/>
            <a:r>
              <a:rPr lang="en-US" dirty="0">
                <a:ea typeface="+mn-lt"/>
                <a:cs typeface="+mn-lt"/>
              </a:rPr>
              <a:t>This ensures that the data reflects the true accelerations experienced by the foot during gait, leading to more reliable and accurate analysis.</a:t>
            </a:r>
            <a:endParaRPr lang="en-US" dirty="0"/>
          </a:p>
          <a:p>
            <a:pPr algn="just"/>
            <a:endParaRPr lang="en-US" dirty="0"/>
          </a:p>
        </p:txBody>
      </p:sp>
      <p:sp>
        <p:nvSpPr>
          <p:cNvPr id="4" name="Slide Number Placeholder 3">
            <a:extLst>
              <a:ext uri="{FF2B5EF4-FFF2-40B4-BE49-F238E27FC236}">
                <a16:creationId xmlns:a16="http://schemas.microsoft.com/office/drawing/2014/main" id="{E3512CC3-7A90-2B99-D81B-92C1A331846B}"/>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3337811297"/>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6E7B4D-FB62-47B7-AAA7-0DEC9938DB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2E6C21-1752-4E06-9FE3-208D45ADB668}">
  <ds:schemaRefs>
    <ds:schemaRef ds:uri="230e9df3-be65-4c73-a93b-d1236ebd677e"/>
    <ds:schemaRef ds:uri="http://purl.org/dc/terms/"/>
    <ds:schemaRef ds:uri="http://schemas.microsoft.com/sharepoint/v3"/>
    <ds:schemaRef ds:uri="71af3243-3dd4-4a8d-8c0d-dd76da1f02a5"/>
    <ds:schemaRef ds:uri="http://schemas.microsoft.com/office/2006/documentManagement/types"/>
    <ds:schemaRef ds:uri="http://purl.org/dc/elements/1.1/"/>
    <ds:schemaRef ds:uri="http://purl.org/dc/dcmitype/"/>
    <ds:schemaRef ds:uri="16c05727-aa75-4e4a-9b5f-8a80a116589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78D9019-7CE1-4B77-8F5D-67F6576598C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1414</TotalTime>
  <Words>1390</Words>
  <Application>Microsoft Office PowerPoint</Application>
  <PresentationFormat>Widescreen</PresentationFormat>
  <Paragraphs>187</Paragraphs>
  <Slides>29</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Nova</vt:lpstr>
      <vt:lpstr>Biome</vt:lpstr>
      <vt:lpstr>Calibri</vt:lpstr>
      <vt:lpstr>Segoe UI</vt:lpstr>
      <vt:lpstr>Custom</vt:lpstr>
      <vt:lpstr>Low-cost smart footwear for remote gait monitoring of incomplete spinal cord injured patients</vt:lpstr>
      <vt:lpstr>Team Members</vt:lpstr>
      <vt:lpstr>Agenda</vt:lpstr>
      <vt:lpstr>Introduction</vt:lpstr>
      <vt:lpstr>Prominence of Gait</vt:lpstr>
      <vt:lpstr>PowerPoint Presentation</vt:lpstr>
      <vt:lpstr>Process Flow</vt:lpstr>
      <vt:lpstr>Steps Involved</vt:lpstr>
      <vt:lpstr>ZUPT</vt:lpstr>
      <vt:lpstr>Formulas</vt:lpstr>
      <vt:lpstr>MPU6050</vt:lpstr>
      <vt:lpstr>Pressure sensor</vt:lpstr>
      <vt:lpstr>DMP and Its Working</vt:lpstr>
      <vt:lpstr>DMP and Its Working</vt:lpstr>
      <vt:lpstr>PowerPoint Presentation</vt:lpstr>
      <vt:lpstr>Circuit Connections</vt:lpstr>
      <vt:lpstr>PowerPoint Presentation</vt:lpstr>
      <vt:lpstr>PowerPoint Presentation</vt:lpstr>
      <vt:lpstr>Smart Shoe System Setup and Wireless Data Collection</vt:lpstr>
      <vt:lpstr>Demo video</vt:lpstr>
      <vt:lpstr>PowerPoint Presentation</vt:lpstr>
      <vt:lpstr>PowerPoint Presentation</vt:lpstr>
      <vt:lpstr>PowerPoint Presentation</vt:lpstr>
      <vt:lpstr>Data  Acquisition</vt:lpstr>
      <vt:lpstr>Subject 1</vt:lpstr>
      <vt:lpstr>Subject 2</vt:lpstr>
      <vt:lpstr>Subject 3</vt:lpstr>
      <vt:lpstr>Gait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dc:title>
  <dc:creator/>
  <cp:lastModifiedBy>Bharath Reddy</cp:lastModifiedBy>
  <cp:revision>661</cp:revision>
  <dcterms:created xsi:type="dcterms:W3CDTF">2024-04-16T14:13:05Z</dcterms:created>
  <dcterms:modified xsi:type="dcterms:W3CDTF">2024-04-24T17:53:13Z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